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FF"/>
    <a:srgbClr val="53DBFF"/>
    <a:srgbClr val="FF4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61647"/>
            <a:ext cx="7542212" cy="1013012"/>
          </a:xfrm>
        </p:spPr>
        <p:txBody>
          <a:bodyPr/>
          <a:lstStyle/>
          <a:p>
            <a:r>
              <a:rPr lang="en-US" dirty="0" smtClean="0"/>
              <a:t>Types of Chemical Reactions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9581" y="5674659"/>
            <a:ext cx="18297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Module 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31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41E4"/>
                </a:solidFill>
              </a:rPr>
              <a:t>Synthesis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53DBFF"/>
                </a:solidFill>
              </a:rPr>
              <a:t>Decomposition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6600"/>
                </a:solidFill>
              </a:rPr>
              <a:t>Single Displacement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Double Displacement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Combustion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5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41E4"/>
                </a:solidFill>
              </a:rPr>
              <a:t>Synthesis</a:t>
            </a:r>
            <a:endParaRPr lang="en-US" dirty="0">
              <a:solidFill>
                <a:srgbClr val="FF41E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914766" cy="39534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41E4"/>
                </a:solidFill>
              </a:rPr>
              <a:t>Definition: 2+ elements combine to form a new compound </a:t>
            </a:r>
          </a:p>
          <a:p>
            <a:pPr marL="0" indent="0">
              <a:buNone/>
            </a:pPr>
            <a:endParaRPr lang="en-US" sz="4000" dirty="0">
              <a:solidFill>
                <a:srgbClr val="FF41E4"/>
              </a:solidFill>
            </a:endParaRPr>
          </a:p>
          <a:p>
            <a:r>
              <a:rPr lang="en-US" sz="4000" dirty="0" smtClean="0">
                <a:solidFill>
                  <a:srgbClr val="FF41E4"/>
                </a:solidFill>
              </a:rPr>
              <a:t>Example: </a:t>
            </a:r>
          </a:p>
          <a:p>
            <a:pPr lvl="1"/>
            <a:r>
              <a:rPr lang="en-US" sz="3600" dirty="0" smtClean="0">
                <a:solidFill>
                  <a:srgbClr val="FF41E4"/>
                </a:solidFill>
              </a:rPr>
              <a:t>2K (s) +  Cl</a:t>
            </a:r>
            <a:r>
              <a:rPr lang="en-US" sz="3600" baseline="-25000" dirty="0" smtClean="0">
                <a:solidFill>
                  <a:srgbClr val="FF41E4"/>
                </a:solidFill>
              </a:rPr>
              <a:t>2</a:t>
            </a:r>
            <a:r>
              <a:rPr lang="en-US" sz="3600" dirty="0" smtClean="0">
                <a:solidFill>
                  <a:srgbClr val="FF41E4"/>
                </a:solidFill>
              </a:rPr>
              <a:t> </a:t>
            </a:r>
            <a:r>
              <a:rPr lang="en-US" sz="3600" dirty="0" smtClean="0">
                <a:solidFill>
                  <a:srgbClr val="FF41E4"/>
                </a:solidFill>
                <a:sym typeface="Wingdings"/>
              </a:rPr>
              <a:t>  2KCl (s)</a:t>
            </a:r>
            <a:endParaRPr lang="en-US" sz="3600" dirty="0">
              <a:solidFill>
                <a:srgbClr val="FF41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4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3DBFF"/>
                </a:solidFill>
              </a:rPr>
              <a:t>Decomposition</a:t>
            </a:r>
            <a:endParaRPr lang="en-US" dirty="0">
              <a:solidFill>
                <a:srgbClr val="53DB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53DBFF"/>
                </a:solidFill>
              </a:rPr>
              <a:t>Definition: break down a compound into its’ component elements</a:t>
            </a:r>
          </a:p>
          <a:p>
            <a:pPr marL="0" indent="0">
              <a:buNone/>
            </a:pPr>
            <a:endParaRPr lang="en-US" sz="4000" dirty="0" smtClean="0">
              <a:solidFill>
                <a:srgbClr val="53DBFF"/>
              </a:solidFill>
            </a:endParaRPr>
          </a:p>
          <a:p>
            <a:r>
              <a:rPr lang="en-US" sz="4000" dirty="0" smtClean="0">
                <a:solidFill>
                  <a:srgbClr val="53DBFF"/>
                </a:solidFill>
              </a:rPr>
              <a:t>Example: </a:t>
            </a:r>
          </a:p>
          <a:p>
            <a:pPr lvl="1"/>
            <a:r>
              <a:rPr lang="en-US" sz="3600" dirty="0" smtClean="0">
                <a:solidFill>
                  <a:srgbClr val="53DBFF"/>
                </a:solidFill>
              </a:rPr>
              <a:t>2KCl (s) </a:t>
            </a:r>
            <a:r>
              <a:rPr lang="en-US" sz="3600" dirty="0" smtClean="0">
                <a:solidFill>
                  <a:srgbClr val="53DBFF"/>
                </a:solidFill>
                <a:sym typeface="Wingdings"/>
              </a:rPr>
              <a:t> 2K (s) + Cl</a:t>
            </a:r>
            <a:r>
              <a:rPr lang="en-US" sz="3600" baseline="-25000" dirty="0" smtClean="0">
                <a:solidFill>
                  <a:srgbClr val="53DBFF"/>
                </a:solidFill>
                <a:sym typeface="Wingdings"/>
              </a:rPr>
              <a:t>2</a:t>
            </a:r>
            <a:r>
              <a:rPr lang="en-US" sz="3600" dirty="0" smtClean="0">
                <a:solidFill>
                  <a:srgbClr val="53DBFF"/>
                </a:solidFill>
                <a:sym typeface="Wingdings"/>
              </a:rPr>
              <a:t> (g)</a:t>
            </a:r>
            <a:endParaRPr lang="en-US" sz="3600" dirty="0">
              <a:solidFill>
                <a:srgbClr val="53D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7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Single Replacement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253" y="1882588"/>
            <a:ext cx="8091819" cy="395343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Definitions: a reaction b/w 1 element and a compound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The element displaces (takes the place of) an element in the compound 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Example: 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3AgNO</a:t>
            </a:r>
            <a:r>
              <a:rPr lang="en-US" sz="2800" baseline="-25000" dirty="0" smtClean="0">
                <a:solidFill>
                  <a:srgbClr val="FF6600"/>
                </a:solidFill>
              </a:rPr>
              <a:t>3</a:t>
            </a:r>
            <a:r>
              <a:rPr lang="en-US" sz="2800" dirty="0" smtClean="0">
                <a:solidFill>
                  <a:srgbClr val="FF6600"/>
                </a:solidFill>
              </a:rPr>
              <a:t> (</a:t>
            </a:r>
            <a:r>
              <a:rPr lang="en-US" sz="2800" dirty="0" err="1" smtClean="0">
                <a:solidFill>
                  <a:srgbClr val="FF6600"/>
                </a:solidFill>
              </a:rPr>
              <a:t>aq</a:t>
            </a:r>
            <a:r>
              <a:rPr lang="en-US" sz="2800" dirty="0" smtClean="0">
                <a:solidFill>
                  <a:srgbClr val="FF6600"/>
                </a:solidFill>
              </a:rPr>
              <a:t>) + Al (s)  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  Al(NO</a:t>
            </a:r>
            <a:r>
              <a:rPr lang="en-US" sz="2800" baseline="-25000" dirty="0" smtClean="0">
                <a:solidFill>
                  <a:srgbClr val="FF6600"/>
                </a:solidFill>
                <a:sym typeface="Wingdings"/>
              </a:rPr>
              <a:t>3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)</a:t>
            </a:r>
            <a:r>
              <a:rPr lang="en-US" sz="2800" baseline="-25000" dirty="0" smtClean="0">
                <a:solidFill>
                  <a:srgbClr val="FF6600"/>
                </a:solidFill>
                <a:sym typeface="Wingdings"/>
              </a:rPr>
              <a:t>3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 (</a:t>
            </a:r>
            <a:r>
              <a:rPr lang="en-US" sz="2800" dirty="0" err="1" smtClean="0">
                <a:solidFill>
                  <a:srgbClr val="FF6600"/>
                </a:solidFill>
                <a:sym typeface="Wingdings"/>
              </a:rPr>
              <a:t>aq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) + 3Ag (s)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Metal replaces metal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4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1F944"/>
                </a:solidFill>
              </a:rPr>
              <a:t>Double Replacement</a:t>
            </a:r>
            <a:endParaRPr lang="en-US" dirty="0">
              <a:solidFill>
                <a:srgbClr val="C1F9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84" y="1882588"/>
            <a:ext cx="8639279" cy="395343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Definition: a reaction b/w 2 compounds</a:t>
            </a:r>
          </a:p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Partners switch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Ex’s: </a:t>
            </a:r>
          </a:p>
          <a:p>
            <a:pPr lvl="1"/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Precipitation</a:t>
            </a:r>
          </a:p>
          <a:p>
            <a:pPr lvl="1"/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Acid/Base Neutralization 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AgNO</a:t>
            </a:r>
            <a:r>
              <a:rPr lang="en-US" sz="2800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aq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+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NaCl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aq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  NaNO</a:t>
            </a:r>
            <a:r>
              <a:rPr lang="en-US" sz="2800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3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 (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aq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)  +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AgCl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 (s)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1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Combustion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4015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BB85EC"/>
                </a:solidFill>
              </a:rPr>
              <a:t>Definition: a reaction b/w some fuel and oxygen gas</a:t>
            </a:r>
          </a:p>
          <a:p>
            <a:r>
              <a:rPr lang="en-US" sz="3200" dirty="0" smtClean="0">
                <a:solidFill>
                  <a:srgbClr val="BB85EC"/>
                </a:solidFill>
              </a:rPr>
              <a:t>Always produces water and carbon dioxide</a:t>
            </a:r>
          </a:p>
          <a:p>
            <a:r>
              <a:rPr lang="en-US" sz="3200" dirty="0" smtClean="0">
                <a:solidFill>
                  <a:srgbClr val="BB85EC"/>
                </a:solidFill>
              </a:rPr>
              <a:t>Example:</a:t>
            </a:r>
          </a:p>
          <a:p>
            <a:pPr lvl="1"/>
            <a:r>
              <a:rPr lang="en-US" sz="2800" dirty="0" smtClean="0">
                <a:solidFill>
                  <a:srgbClr val="BB85EC"/>
                </a:solidFill>
              </a:rPr>
              <a:t>C</a:t>
            </a:r>
            <a:r>
              <a:rPr lang="en-US" sz="2800" baseline="-25000" dirty="0" smtClean="0">
                <a:solidFill>
                  <a:srgbClr val="BB85EC"/>
                </a:solidFill>
              </a:rPr>
              <a:t>3</a:t>
            </a:r>
            <a:r>
              <a:rPr lang="en-US" sz="2800" dirty="0" smtClean="0">
                <a:solidFill>
                  <a:srgbClr val="BB85EC"/>
                </a:solidFill>
              </a:rPr>
              <a:t>H</a:t>
            </a:r>
            <a:r>
              <a:rPr lang="en-US" sz="2800" baseline="-25000" dirty="0" smtClean="0">
                <a:solidFill>
                  <a:srgbClr val="BB85EC"/>
                </a:solidFill>
              </a:rPr>
              <a:t>8</a:t>
            </a:r>
            <a:r>
              <a:rPr lang="en-US" sz="2800" dirty="0" smtClean="0">
                <a:solidFill>
                  <a:srgbClr val="BB85EC"/>
                </a:solidFill>
              </a:rPr>
              <a:t> (g)  + 5 O</a:t>
            </a:r>
            <a:r>
              <a:rPr lang="en-US" sz="2800" baseline="-25000" dirty="0" smtClean="0">
                <a:solidFill>
                  <a:srgbClr val="BB85EC"/>
                </a:solidFill>
              </a:rPr>
              <a:t>2</a:t>
            </a:r>
            <a:r>
              <a:rPr lang="en-US" sz="2800" dirty="0" smtClean="0">
                <a:solidFill>
                  <a:srgbClr val="BB85EC"/>
                </a:solidFill>
              </a:rPr>
              <a:t> (g)  </a:t>
            </a:r>
            <a:r>
              <a:rPr lang="en-US" sz="2800" dirty="0" smtClean="0">
                <a:solidFill>
                  <a:srgbClr val="BB85EC"/>
                </a:solidFill>
                <a:sym typeface="Wingdings"/>
              </a:rPr>
              <a:t>  3CO</a:t>
            </a:r>
            <a:r>
              <a:rPr lang="en-US" sz="2800" baseline="-25000" dirty="0" smtClean="0">
                <a:solidFill>
                  <a:srgbClr val="BB85EC"/>
                </a:solidFill>
                <a:sym typeface="Wingdings"/>
              </a:rPr>
              <a:t>2</a:t>
            </a:r>
            <a:r>
              <a:rPr lang="en-US" sz="2800" dirty="0" smtClean="0">
                <a:solidFill>
                  <a:srgbClr val="BB85EC"/>
                </a:solidFill>
                <a:sym typeface="Wingdings"/>
              </a:rPr>
              <a:t> (g)  +  4 H</a:t>
            </a:r>
            <a:r>
              <a:rPr lang="en-US" sz="2800" baseline="-25000" dirty="0" smtClean="0">
                <a:solidFill>
                  <a:srgbClr val="BB85EC"/>
                </a:solidFill>
                <a:sym typeface="Wingdings"/>
              </a:rPr>
              <a:t>2</a:t>
            </a:r>
            <a:r>
              <a:rPr lang="en-US" sz="2800" dirty="0" smtClean="0">
                <a:solidFill>
                  <a:srgbClr val="BB85EC"/>
                </a:solidFill>
                <a:sym typeface="Wingdings"/>
              </a:rPr>
              <a:t>O (l)</a:t>
            </a:r>
          </a:p>
          <a:p>
            <a:pPr marL="403225" lvl="1" indent="0">
              <a:buNone/>
            </a:pPr>
            <a:r>
              <a:rPr lang="en-US" sz="2800" dirty="0" smtClean="0">
                <a:solidFill>
                  <a:srgbClr val="BB85EC"/>
                </a:solidFill>
                <a:sym typeface="Wingdings"/>
              </a:rPr>
              <a:t>      (Fuel) </a:t>
            </a:r>
          </a:p>
        </p:txBody>
      </p:sp>
    </p:spTree>
    <p:extLst>
      <p:ext uri="{BB962C8B-B14F-4D97-AF65-F5344CB8AC3E}">
        <p14:creationId xmlns:p14="http://schemas.microsoft.com/office/powerpoint/2010/main" val="362300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It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64" y="1882588"/>
            <a:ext cx="8205789" cy="395343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41E4"/>
                </a:solidFill>
              </a:rPr>
              <a:t>Synthesis = Combo</a:t>
            </a:r>
          </a:p>
          <a:p>
            <a:r>
              <a:rPr lang="en-US" sz="3600" dirty="0" smtClean="0">
                <a:solidFill>
                  <a:srgbClr val="53DBFF"/>
                </a:solidFill>
              </a:rPr>
              <a:t>Decomposition = Break Down</a:t>
            </a:r>
          </a:p>
          <a:p>
            <a:r>
              <a:rPr lang="en-US" sz="3600" dirty="0" smtClean="0">
                <a:solidFill>
                  <a:srgbClr val="FF6600"/>
                </a:solidFill>
              </a:rPr>
              <a:t>Single Replacement = Single Switch</a:t>
            </a:r>
          </a:p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Double Replacement = Double Switch</a:t>
            </a:r>
          </a:p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Combustion = Fuel Burn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96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3689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Chemical reactions require energy to occur</a:t>
            </a:r>
          </a:p>
          <a:p>
            <a:r>
              <a:rPr lang="en-US" sz="3200" dirty="0" smtClean="0"/>
              <a:t>Energy for chemical reactions is almost always in the form of </a:t>
            </a:r>
            <a:r>
              <a:rPr lang="en-US" sz="3200" dirty="0" smtClean="0">
                <a:solidFill>
                  <a:srgbClr val="FF0000"/>
                </a:solidFill>
              </a:rPr>
              <a:t>HEAT</a:t>
            </a:r>
          </a:p>
          <a:p>
            <a:r>
              <a:rPr lang="en-US" sz="3200" dirty="0" smtClean="0"/>
              <a:t>You must be able to identify each different type of reaction from the 5 types we’ve discussed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2743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51</TotalTime>
  <Words>271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Types of Chemical Reactions</vt:lpstr>
      <vt:lpstr>Types:</vt:lpstr>
      <vt:lpstr>Synthesis</vt:lpstr>
      <vt:lpstr>Decomposition</vt:lpstr>
      <vt:lpstr>Single Replacement</vt:lpstr>
      <vt:lpstr>Double Replacement</vt:lpstr>
      <vt:lpstr>Combustion </vt:lpstr>
      <vt:lpstr>Break It Down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Michaine Purvis</dc:creator>
  <cp:lastModifiedBy>Michaine Purvis</cp:lastModifiedBy>
  <cp:revision>4</cp:revision>
  <dcterms:created xsi:type="dcterms:W3CDTF">2016-03-31T01:48:34Z</dcterms:created>
  <dcterms:modified xsi:type="dcterms:W3CDTF">2016-03-31T02:40:00Z</dcterms:modified>
</cp:coreProperties>
</file>