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934200" cy="1914144"/>
          </a:xfrm>
        </p:spPr>
        <p:txBody>
          <a:bodyPr/>
          <a:lstStyle/>
          <a:p>
            <a:r>
              <a:rPr lang="en-US" sz="5400" dirty="0" smtClean="0"/>
              <a:t>More Complex Circuits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Chapter </a:t>
            </a:r>
            <a:r>
              <a:rPr lang="en-US" sz="3200" dirty="0" smtClean="0"/>
              <a:t>9 </a:t>
            </a:r>
            <a:r>
              <a:rPr lang="en-US" sz="3200" dirty="0" smtClean="0"/>
              <a:t>Section 3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Electrical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Electrical power can be calculated using the following equation: </a:t>
            </a:r>
          </a:p>
          <a:p>
            <a:endParaRPr lang="en-US" dirty="0"/>
          </a:p>
        </p:txBody>
      </p:sp>
      <p:pic>
        <p:nvPicPr>
          <p:cNvPr id="4" name="Picture 3" descr="Screen Shot 2014-11-17 at 11.24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5" y="2970604"/>
            <a:ext cx="7958954" cy="25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5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Power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Solve for electrical power</a:t>
            </a:r>
          </a:p>
          <a:p>
            <a:r>
              <a:rPr lang="en-US" sz="3200" dirty="0" smtClean="0"/>
              <a:t>The current in a clothes dryer is 15A when it is plugged into a 240V outlet. What is the power of the clothes dryer?</a:t>
            </a:r>
            <a:endParaRPr lang="en-US" sz="3200" dirty="0"/>
          </a:p>
        </p:txBody>
      </p:sp>
      <p:pic>
        <p:nvPicPr>
          <p:cNvPr id="4" name="Picture 3" descr="Screen Shot 2014-11-17 at 11.24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41" y="4382491"/>
            <a:ext cx="6644828" cy="213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8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7395"/>
            <a:ext cx="7313613" cy="868362"/>
          </a:xfrm>
        </p:spPr>
        <p:txBody>
          <a:bodyPr/>
          <a:lstStyle/>
          <a:p>
            <a:r>
              <a:rPr lang="en-US" dirty="0" smtClean="0"/>
              <a:t>Electrical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095" y="1467784"/>
            <a:ext cx="8187043" cy="40560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Electric companies provide the electrical energy that you can then transform into other forms, such as mechanical or thermal energy</a:t>
            </a:r>
          </a:p>
          <a:p>
            <a:r>
              <a:rPr lang="en-US" sz="3200" dirty="0" smtClean="0"/>
              <a:t>The electrical energy that companies provide can be calculated form the following equation:</a:t>
            </a:r>
            <a:endParaRPr lang="en-US" sz="3200" dirty="0"/>
          </a:p>
        </p:txBody>
      </p:sp>
      <p:pic>
        <p:nvPicPr>
          <p:cNvPr id="4" name="Picture 3" descr="Screen Shot 2014-11-17 at 11.28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93248"/>
            <a:ext cx="7531523" cy="22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0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Electrical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126" y="1735138"/>
            <a:ext cx="8173522" cy="40560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Solve for electrical energy</a:t>
            </a:r>
          </a:p>
          <a:p>
            <a:r>
              <a:rPr lang="en-US" sz="2800" dirty="0" smtClean="0"/>
              <a:t>A microwave oven with a power rating of 1,200W is used for 0.25h. How much electrical energy did the power company provide for the microwave?</a:t>
            </a:r>
            <a:endParaRPr lang="en-US" sz="2800" dirty="0"/>
          </a:p>
        </p:txBody>
      </p:sp>
      <p:pic>
        <p:nvPicPr>
          <p:cNvPr id="4" name="Picture 3" descr="Screen Shot 2014-11-17 at 11.28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58" y="4302256"/>
            <a:ext cx="7048497" cy="21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1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8369"/>
            <a:ext cx="7313613" cy="868362"/>
          </a:xfrm>
        </p:spPr>
        <p:txBody>
          <a:bodyPr/>
          <a:lstStyle/>
          <a:p>
            <a:r>
              <a:rPr lang="en-US" dirty="0" smtClean="0"/>
              <a:t>OTB Practice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70" y="1426810"/>
            <a:ext cx="8439828" cy="4056062"/>
          </a:xfrm>
        </p:spPr>
        <p:txBody>
          <a:bodyPr>
            <a:noAutofit/>
          </a:bodyPr>
          <a:lstStyle/>
          <a:p>
            <a:r>
              <a:rPr lang="en-US" sz="3200" dirty="0" smtClean="0"/>
              <a:t>A toaster oven is plugged into an outlet where the voltage difference is 120V. How much power does the toaster oven use if the current in the oven is 10A?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A video-disc player that is not playing still uses 6.0W of power. What is the current into the player if it is plugged into a standard 120V outlet?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887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OTB Practice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6" y="1735138"/>
            <a:ext cx="8275947" cy="4056062"/>
          </a:xfrm>
        </p:spPr>
        <p:txBody>
          <a:bodyPr>
            <a:noAutofit/>
          </a:bodyPr>
          <a:lstStyle/>
          <a:p>
            <a:r>
              <a:rPr lang="en-US" sz="3200" dirty="0" smtClean="0"/>
              <a:t>A flashlight bulb uses 2.4 W of power when the current in the bulb is 0.8A. What is the voltage difference supplied by the batteries?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A fridge operates on </a:t>
            </a:r>
            <a:r>
              <a:rPr lang="en-US" sz="3200" dirty="0" err="1" smtClean="0"/>
              <a:t>avg</a:t>
            </a:r>
            <a:r>
              <a:rPr lang="en-US" sz="3200" dirty="0" smtClean="0"/>
              <a:t> for 10.0h a day. If the power rating of the fridge is 700W, how much electrical energy does the fridge use in one day?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9742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OTB Practice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51" y="1735138"/>
            <a:ext cx="8071097" cy="4056062"/>
          </a:xfrm>
        </p:spPr>
        <p:txBody>
          <a:bodyPr>
            <a:noAutofit/>
          </a:bodyPr>
          <a:lstStyle/>
          <a:p>
            <a:r>
              <a:rPr lang="en-US" sz="3200" dirty="0" smtClean="0"/>
              <a:t>A TV with a power rating of 200W uses 0.8 kWh of electrical energy in one day. For how many hours was the TV on during this day?</a:t>
            </a:r>
          </a:p>
          <a:p>
            <a:endParaRPr lang="en-US" sz="3200" dirty="0"/>
          </a:p>
          <a:p>
            <a:r>
              <a:rPr lang="en-US" sz="3200" dirty="0" smtClean="0"/>
              <a:t>A hair dryer has a power of 1,200W. How much electrical energy does the hair dryer use in 3 minutes?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114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Work on the 6.3 Assignment Worksheet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7150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45" y="1735138"/>
            <a:ext cx="8316917" cy="40560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difference between series and parallel circuits?</a:t>
            </a:r>
          </a:p>
          <a:p>
            <a:r>
              <a:rPr lang="en-US" sz="3200" dirty="0" smtClean="0"/>
              <a:t>What are two things used in houses to protect them from fires caused by electrical circuit malfunctions?</a:t>
            </a:r>
          </a:p>
          <a:p>
            <a:r>
              <a:rPr lang="en-US" sz="3200" dirty="0" smtClean="0"/>
              <a:t>What is electrical power?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046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did you learn yesterday?</a:t>
            </a:r>
          </a:p>
          <a:p>
            <a:r>
              <a:rPr lang="en-US" sz="3200" dirty="0" smtClean="0"/>
              <a:t>What is electric current?</a:t>
            </a:r>
          </a:p>
          <a:p>
            <a:r>
              <a:rPr lang="en-US" sz="3200" dirty="0" smtClean="0"/>
              <a:t>What is the triangle for Ohm’s Law?</a:t>
            </a:r>
          </a:p>
          <a:p>
            <a:r>
              <a:rPr lang="en-US" sz="3200" dirty="0" smtClean="0"/>
              <a:t>What is a resistor? What does it do?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938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6786"/>
            <a:ext cx="7313613" cy="868362"/>
          </a:xfrm>
        </p:spPr>
        <p:txBody>
          <a:bodyPr/>
          <a:lstStyle/>
          <a:p>
            <a:r>
              <a:rPr lang="en-US" dirty="0" smtClean="0"/>
              <a:t>Series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42" y="1261192"/>
            <a:ext cx="8245950" cy="4056062"/>
          </a:xfrm>
        </p:spPr>
        <p:txBody>
          <a:bodyPr/>
          <a:lstStyle/>
          <a:p>
            <a:r>
              <a:rPr lang="en-US" dirty="0" smtClean="0"/>
              <a:t>Most real circuits are not simple circuits with one power source, one device, and one path for the current like the ones we saw in the last section</a:t>
            </a:r>
          </a:p>
          <a:p>
            <a:r>
              <a:rPr lang="en-US" dirty="0" smtClean="0"/>
              <a:t>One kind of circuit is called a series circuit</a:t>
            </a:r>
          </a:p>
          <a:p>
            <a:r>
              <a:rPr lang="en-US" dirty="0" smtClean="0"/>
              <a:t>A </a:t>
            </a:r>
            <a:r>
              <a:rPr lang="en-US" b="1" u="sng" dirty="0" smtClean="0"/>
              <a:t>series circuit </a:t>
            </a:r>
            <a:r>
              <a:rPr lang="en-US" dirty="0" smtClean="0"/>
              <a:t>is an electric circuit with only one branch</a:t>
            </a:r>
          </a:p>
          <a:p>
            <a:r>
              <a:rPr lang="en-US" dirty="0" smtClean="0"/>
              <a:t>Because parts of a series are wired one after another, the </a:t>
            </a:r>
            <a:r>
              <a:rPr lang="en-US" b="1" u="sng" dirty="0" smtClean="0"/>
              <a:t>amount of current is the same through every part</a:t>
            </a:r>
            <a:endParaRPr lang="en-US" b="1" u="sng" dirty="0"/>
          </a:p>
        </p:txBody>
      </p:sp>
      <p:pic>
        <p:nvPicPr>
          <p:cNvPr id="4" name="Picture 3" descr="Screen Shot 2014-11-17 at 10.55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88" y="4774900"/>
            <a:ext cx="4948939" cy="20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6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</a:t>
            </a:r>
            <a:r>
              <a:rPr lang="en-US" b="1" u="sng" dirty="0" smtClean="0"/>
              <a:t>open circuit</a:t>
            </a:r>
            <a:r>
              <a:rPr lang="en-US" dirty="0" smtClean="0"/>
              <a:t>, when any part of the series is disconnected, there is no current through the circuit.</a:t>
            </a:r>
          </a:p>
          <a:p>
            <a:r>
              <a:rPr lang="en-US" dirty="0" smtClean="0"/>
              <a:t>If you remove one battery from a calculator then you have now caused an open circuit</a:t>
            </a:r>
            <a:endParaRPr lang="en-US" dirty="0"/>
          </a:p>
        </p:txBody>
      </p:sp>
      <p:pic>
        <p:nvPicPr>
          <p:cNvPr id="4" name="Picture 3" descr="Screen Shot 2014-11-17 at 10.57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33" y="3797300"/>
            <a:ext cx="28829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6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Parallel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714" y="1019886"/>
            <a:ext cx="8525791" cy="4056062"/>
          </a:xfrm>
        </p:spPr>
        <p:txBody>
          <a:bodyPr/>
          <a:lstStyle/>
          <a:p>
            <a:r>
              <a:rPr lang="en-US" b="1" u="sng" dirty="0" smtClean="0"/>
              <a:t>Parallel circuits </a:t>
            </a:r>
            <a:r>
              <a:rPr lang="en-US" dirty="0" smtClean="0"/>
              <a:t>contain two or more branches for a current</a:t>
            </a:r>
          </a:p>
          <a:p>
            <a:r>
              <a:rPr lang="en-US" dirty="0" smtClean="0"/>
              <a:t>Devices on each branch can be turned on or off separately </a:t>
            </a:r>
          </a:p>
          <a:p>
            <a:r>
              <a:rPr lang="en-US" dirty="0" smtClean="0"/>
              <a:t>There can be a current through both or either of the branches </a:t>
            </a:r>
          </a:p>
          <a:p>
            <a:r>
              <a:rPr lang="en-US" dirty="0" smtClean="0"/>
              <a:t>Because all branches connect the same two points of the circuit, the voltage difference is the same in each branch</a:t>
            </a:r>
          </a:p>
          <a:p>
            <a:r>
              <a:rPr lang="en-US" dirty="0" smtClean="0"/>
              <a:t>Because of Ohm’s Law, the current is greater through the branches with lower resistance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4-11-17 at 11.0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83" y="4644672"/>
            <a:ext cx="4684021" cy="22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2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 Circuits</a:t>
            </a:r>
            <a:endParaRPr lang="en-US" dirty="0"/>
          </a:p>
        </p:txBody>
      </p:sp>
      <p:pic>
        <p:nvPicPr>
          <p:cNvPr id="4" name="Content Placeholder 3" descr="Screen Shot 2014-11-17 at 11.03.4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>
          <a:xfrm>
            <a:off x="276895" y="1523263"/>
            <a:ext cx="8632521" cy="4787516"/>
          </a:xfrm>
        </p:spPr>
      </p:pic>
      <p:sp>
        <p:nvSpPr>
          <p:cNvPr id="5" name="TextBox 4"/>
          <p:cNvSpPr txBox="1"/>
          <p:nvPr/>
        </p:nvSpPr>
        <p:spPr>
          <a:xfrm>
            <a:off x="0" y="5288340"/>
            <a:ext cx="206622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The voltage difference in most branches is 120 V.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997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095" y="799547"/>
            <a:ext cx="4470181" cy="1144107"/>
          </a:xfrm>
        </p:spPr>
        <p:txBody>
          <a:bodyPr/>
          <a:lstStyle/>
          <a:p>
            <a:r>
              <a:rPr lang="en-US" dirty="0" smtClean="0"/>
              <a:t>Safety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99" y="2253439"/>
            <a:ext cx="8681943" cy="4056062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a home, many appliances draw current from the same circuit</a:t>
            </a:r>
          </a:p>
          <a:p>
            <a:r>
              <a:rPr lang="en-US" sz="2800" dirty="0" smtClean="0"/>
              <a:t>If more appliances are connected, then more current will run through the wires </a:t>
            </a:r>
          </a:p>
          <a:p>
            <a:r>
              <a:rPr lang="en-US" sz="2800" dirty="0" smtClean="0"/>
              <a:t>As the amount of current increases, so does the amount of heat produced by the wires</a:t>
            </a:r>
          </a:p>
          <a:p>
            <a:r>
              <a:rPr lang="en-US" sz="2800" dirty="0" smtClean="0"/>
              <a:t>To protect against overheating of wires, all household circuits should contain either a fuse or circuit breaker </a:t>
            </a:r>
            <a:endParaRPr lang="en-US" sz="2800" dirty="0"/>
          </a:p>
        </p:txBody>
      </p:sp>
      <p:pic>
        <p:nvPicPr>
          <p:cNvPr id="4" name="Picture 3" descr="Screen Shot 2014-11-17 at 11.1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60" y="0"/>
            <a:ext cx="2829640" cy="2167633"/>
          </a:xfrm>
          <a:prstGeom prst="rect">
            <a:avLst/>
          </a:prstGeom>
        </p:spPr>
      </p:pic>
      <p:pic>
        <p:nvPicPr>
          <p:cNvPr id="5" name="Picture 4" descr="Screen Shot 2014-11-17 at 11.12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9" y="75047"/>
            <a:ext cx="1971445" cy="217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7395"/>
            <a:ext cx="7313613" cy="868362"/>
          </a:xfrm>
        </p:spPr>
        <p:txBody>
          <a:bodyPr/>
          <a:lstStyle/>
          <a:p>
            <a:r>
              <a:rPr lang="en-US" dirty="0" smtClean="0"/>
              <a:t>Safety Devices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89" y="1173692"/>
            <a:ext cx="8229600" cy="405606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Fuses</a:t>
            </a:r>
          </a:p>
          <a:p>
            <a:pPr lvl="1"/>
            <a:r>
              <a:rPr lang="en-US" sz="2800" dirty="0" smtClean="0"/>
              <a:t>An </a:t>
            </a:r>
            <a:r>
              <a:rPr lang="en-US" sz="2800" b="1" u="sng" dirty="0" smtClean="0"/>
              <a:t>electrical fuse </a:t>
            </a:r>
            <a:r>
              <a:rPr lang="en-US" sz="2800" dirty="0" smtClean="0"/>
              <a:t>contains a small piece of metal that melts if the current becomes too high</a:t>
            </a:r>
          </a:p>
          <a:p>
            <a:pPr lvl="1"/>
            <a:r>
              <a:rPr lang="en-US" sz="2800" dirty="0" smtClean="0"/>
              <a:t>When this piece of metal melts, is causes a break in the circuit, stopping the current</a:t>
            </a:r>
          </a:p>
          <a:p>
            <a:r>
              <a:rPr lang="en-US" sz="3200" dirty="0" smtClean="0"/>
              <a:t>Circuit Breakers</a:t>
            </a:r>
          </a:p>
          <a:p>
            <a:pPr lvl="1"/>
            <a:r>
              <a:rPr lang="en-US" sz="3000" dirty="0" smtClean="0"/>
              <a:t>In a </a:t>
            </a:r>
            <a:r>
              <a:rPr lang="en-US" sz="3000" b="1" u="sng" dirty="0" smtClean="0"/>
              <a:t>circuit breaker, </a:t>
            </a:r>
            <a:r>
              <a:rPr lang="en-US" sz="3000" dirty="0" smtClean="0"/>
              <a:t>a switch is automatically flipped when the circuit becomes too great</a:t>
            </a:r>
          </a:p>
          <a:p>
            <a:pPr lvl="1"/>
            <a:r>
              <a:rPr lang="en-US" sz="3000" dirty="0" smtClean="0"/>
              <a:t>Flipping the switch opens the circuit and stops the current </a:t>
            </a:r>
          </a:p>
          <a:p>
            <a:pPr lvl="1"/>
            <a:endParaRPr lang="en-US" sz="3000" dirty="0" smtClean="0"/>
          </a:p>
          <a:p>
            <a:endParaRPr lang="en-US" sz="3200" dirty="0"/>
          </a:p>
        </p:txBody>
      </p:sp>
      <p:pic>
        <p:nvPicPr>
          <p:cNvPr id="4" name="Picture 3" descr="Screen Shot 2014-11-17 at 11.17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41" y="5019298"/>
            <a:ext cx="3884847" cy="18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1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Power and Energy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909" y="1735138"/>
            <a:ext cx="5108195" cy="40560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Electrical Power</a:t>
            </a:r>
            <a:r>
              <a:rPr lang="en-US" sz="3200" dirty="0" smtClean="0"/>
              <a:t>: the rate at which electrical energy is converted to another form of energy </a:t>
            </a:r>
          </a:p>
          <a:p>
            <a:r>
              <a:rPr lang="en-US" sz="3200" dirty="0" smtClean="0"/>
              <a:t>Many appliances that use electrical power are labeled with a power rating </a:t>
            </a:r>
            <a:endParaRPr lang="en-US" sz="3200" dirty="0"/>
          </a:p>
        </p:txBody>
      </p:sp>
      <p:pic>
        <p:nvPicPr>
          <p:cNvPr id="4" name="Picture 3" descr="Screen Shot 2014-11-17 at 11.2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54" y="1897582"/>
            <a:ext cx="3613046" cy="44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20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979</TotalTime>
  <Words>740</Words>
  <Application>Microsoft Macintosh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Inkwell</vt:lpstr>
      <vt:lpstr>More Complex Circuits</vt:lpstr>
      <vt:lpstr>Let’s Review</vt:lpstr>
      <vt:lpstr>Series Circuits</vt:lpstr>
      <vt:lpstr>Open Circuits</vt:lpstr>
      <vt:lpstr>Parallel Circuits</vt:lpstr>
      <vt:lpstr>Household Circuits</vt:lpstr>
      <vt:lpstr>Safety Devices</vt:lpstr>
      <vt:lpstr>Safety Devices cont. </vt:lpstr>
      <vt:lpstr>Electrical Power and Energy </vt:lpstr>
      <vt:lpstr>Calculate Electrical Power</vt:lpstr>
      <vt:lpstr>Electrical Power Calculation</vt:lpstr>
      <vt:lpstr>Electrical Energy</vt:lpstr>
      <vt:lpstr>Calculating Electrical Energy</vt:lpstr>
      <vt:lpstr>OTB Practice Activity</vt:lpstr>
      <vt:lpstr>OTB Practice Activity</vt:lpstr>
      <vt:lpstr>OTB Practice Activity</vt:lpstr>
      <vt:lpstr>Assignment</vt:lpstr>
      <vt:lpstr>Wrap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Complex Circuits</dc:title>
  <dc:creator>Michaine Purvis</dc:creator>
  <cp:lastModifiedBy>Michaine Purvis</cp:lastModifiedBy>
  <cp:revision>10</cp:revision>
  <dcterms:created xsi:type="dcterms:W3CDTF">2014-11-18T04:43:24Z</dcterms:created>
  <dcterms:modified xsi:type="dcterms:W3CDTF">2017-04-12T18:34:27Z</dcterms:modified>
</cp:coreProperties>
</file>