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2" r:id="rId16"/>
    <p:sldId id="270" r:id="rId17"/>
    <p:sldId id="271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Tuesday, April 18,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Tuesday, April 18, 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Tuesday, April 18, 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3053" y="566316"/>
            <a:ext cx="7543800" cy="1226714"/>
          </a:xfrm>
        </p:spPr>
        <p:txBody>
          <a:bodyPr/>
          <a:lstStyle/>
          <a:p>
            <a:r>
              <a:rPr lang="en-US" dirty="0" smtClean="0"/>
              <a:t>Electric Current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35118" y="1896640"/>
            <a:ext cx="6172200" cy="6858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Chapter 9  Section 2</a:t>
            </a:r>
            <a:endParaRPr lang="en-US" sz="3200" dirty="0"/>
          </a:p>
        </p:txBody>
      </p:sp>
      <p:pic>
        <p:nvPicPr>
          <p:cNvPr id="4" name="Picture 3" descr="Screen Shot 2017-04-18 at 11.27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39" y="3022600"/>
            <a:ext cx="73660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572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2545" y="315337"/>
            <a:ext cx="4481303" cy="45614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 wet cell battery contains two connected plates made of different metals or metallic compounds in an electrolyte </a:t>
            </a:r>
          </a:p>
          <a:p>
            <a:r>
              <a:rPr lang="en-US" sz="2400" dirty="0" smtClean="0"/>
              <a:t>Unlike a dry cell, the electrolyte in a wet cell is a conducting liquid solution. </a:t>
            </a:r>
          </a:p>
          <a:p>
            <a:r>
              <a:rPr lang="en-US" sz="2400" dirty="0" smtClean="0"/>
              <a:t>The most common type of wet-cell battery is a car battery 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Wet- Cell Batteries </a:t>
            </a:r>
            <a:endParaRPr lang="en-US" dirty="0"/>
          </a:p>
        </p:txBody>
      </p:sp>
      <p:pic>
        <p:nvPicPr>
          <p:cNvPr id="4" name="Picture 3" descr="Screen Shot 2014-11-16 at 10.44.4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991" y="1022707"/>
            <a:ext cx="3929491" cy="337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973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2857" y="544287"/>
            <a:ext cx="8382000" cy="379911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car batteries are lead-acid batteries, like the wet cell we just viewed</a:t>
            </a:r>
          </a:p>
          <a:p>
            <a:r>
              <a:rPr lang="en-US" sz="2800" dirty="0" smtClean="0"/>
              <a:t>A lead-acid battery contains a series of six wet cells composed of lead and lead dioxide plates in a sulfuric acid solution</a:t>
            </a:r>
          </a:p>
          <a:p>
            <a:r>
              <a:rPr lang="en-US" sz="2800" dirty="0" smtClean="0"/>
              <a:t>The chemical reaction in each cell provides a voltage difference of about 2V, giving a total voltage difference of 12V.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Lead-Acid Batteries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5963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322284"/>
            <a:ext cx="7452360" cy="3412412"/>
          </a:xfrm>
        </p:spPr>
        <p:txBody>
          <a:bodyPr/>
          <a:lstStyle/>
          <a:p>
            <a:r>
              <a:rPr lang="en-US" dirty="0" smtClean="0"/>
              <a:t>A voltage difference is also provided at electrical outlets, such as a wall socket</a:t>
            </a:r>
          </a:p>
          <a:p>
            <a:r>
              <a:rPr lang="en-US" dirty="0" smtClean="0"/>
              <a:t>This voltage difference is usually higher than the difference provided by batteries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avg</a:t>
            </a:r>
            <a:r>
              <a:rPr lang="en-US" dirty="0" smtClean="0"/>
              <a:t> voltage difference across the two holes in a wall socket is usually 120V</a:t>
            </a:r>
          </a:p>
          <a:p>
            <a:r>
              <a:rPr lang="en-US" dirty="0" smtClean="0"/>
              <a:t>Certain devices, like washers/dryers, plug into special 240V electrical outlets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8465" y="5604044"/>
            <a:ext cx="7543800" cy="914400"/>
          </a:xfrm>
        </p:spPr>
        <p:txBody>
          <a:bodyPr/>
          <a:lstStyle/>
          <a:p>
            <a:r>
              <a:rPr lang="en-US" dirty="0" smtClean="0"/>
              <a:t>Electrical Outlets</a:t>
            </a:r>
            <a:endParaRPr lang="en-US" dirty="0"/>
          </a:p>
        </p:txBody>
      </p:sp>
      <p:pic>
        <p:nvPicPr>
          <p:cNvPr id="4" name="Picture 3" descr="Screen Shot 2014-11-16 at 10.5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08" y="3160092"/>
            <a:ext cx="4689292" cy="263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18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7037" y="685801"/>
            <a:ext cx="8454468" cy="3657599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Resistance: </a:t>
            </a:r>
            <a:r>
              <a:rPr lang="en-US" sz="2800" dirty="0" smtClean="0"/>
              <a:t>the tendency for a material to resist the flow of electrons and to convert electrical energy into other forms of energy (such as thermal energy)</a:t>
            </a:r>
          </a:p>
          <a:p>
            <a:r>
              <a:rPr lang="en-US" sz="2800" dirty="0" smtClean="0"/>
              <a:t>Resistance is measured in Ohms (</a:t>
            </a:r>
            <a:r>
              <a:rPr lang="en-US" sz="2800" dirty="0" err="1" smtClean="0"/>
              <a:t>Ω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This is why cell phones can get hot during a long telephone call.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Currents and Resistance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09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11817" y="303327"/>
            <a:ext cx="8177233" cy="404007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If you look inside a computer, phone, </a:t>
            </a:r>
            <a:r>
              <a:rPr lang="en-US" sz="2400" dirty="0" err="1" smtClean="0"/>
              <a:t>etc</a:t>
            </a:r>
            <a:r>
              <a:rPr lang="en-US" sz="2400" dirty="0" smtClean="0"/>
              <a:t> you might find striped objects like those in the picture below.</a:t>
            </a:r>
          </a:p>
          <a:p>
            <a:r>
              <a:rPr lang="en-US" sz="2400" dirty="0" smtClean="0"/>
              <a:t>These objects are called </a:t>
            </a:r>
            <a:r>
              <a:rPr lang="en-US" sz="2400" u="sng" dirty="0" smtClean="0"/>
              <a:t>resistors, </a:t>
            </a:r>
            <a:r>
              <a:rPr lang="en-US" sz="2400" dirty="0" smtClean="0"/>
              <a:t>and they are designed to </a:t>
            </a:r>
            <a:r>
              <a:rPr lang="en-US" sz="2400" u="sng" dirty="0" smtClean="0"/>
              <a:t>resist the flow of electrons</a:t>
            </a:r>
          </a:p>
          <a:p>
            <a:r>
              <a:rPr lang="en-US" sz="2400" dirty="0" smtClean="0"/>
              <a:t>Electrical engineers use resistors to reduce the current through all or part of a circuit and are used to help protect more delicate electronic components that can melt or break if too much current is sent through them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Resistance</a:t>
            </a:r>
            <a:endParaRPr lang="en-US" dirty="0"/>
          </a:p>
        </p:txBody>
      </p:sp>
      <p:pic>
        <p:nvPicPr>
          <p:cNvPr id="4" name="Picture 3" descr="Screen Shot 2014-11-16 at 11.01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539" y="4151768"/>
            <a:ext cx="4356512" cy="245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20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39" y="254001"/>
            <a:ext cx="7995529" cy="4089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The AC in AC/DC currents stands </a:t>
            </a:r>
            <a:r>
              <a:rPr lang="en-US" sz="2400" b="1" u="sng" dirty="0" smtClean="0"/>
              <a:t>for alternating current</a:t>
            </a:r>
          </a:p>
          <a:p>
            <a:r>
              <a:rPr lang="en-US" sz="2400" dirty="0" smtClean="0"/>
              <a:t>AC is the kind of current from household electrical outlets</a:t>
            </a:r>
          </a:p>
          <a:p>
            <a:r>
              <a:rPr lang="en-US" sz="2400" dirty="0" smtClean="0"/>
              <a:t>The DC in AC/DC stand for </a:t>
            </a:r>
            <a:r>
              <a:rPr lang="en-US" sz="2400" b="1" u="sng" dirty="0" smtClean="0"/>
              <a:t>direct current </a:t>
            </a:r>
          </a:p>
          <a:p>
            <a:r>
              <a:rPr lang="en-US" sz="2400" dirty="0" smtClean="0"/>
              <a:t>Unlike alternating current, direct current never changes direction</a:t>
            </a:r>
          </a:p>
          <a:p>
            <a:r>
              <a:rPr lang="en-US" sz="2400" dirty="0" smtClean="0"/>
              <a:t>DC current is used to charge batteries &amp; in cars</a:t>
            </a:r>
          </a:p>
          <a:p>
            <a:r>
              <a:rPr lang="en-US" sz="2400" dirty="0" smtClean="0"/>
              <a:t>An AC/DC converted must be used to change the AC current coming out of your wall sockets into DC current that your phones/devices can use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6471" y="5334000"/>
            <a:ext cx="5768145" cy="914400"/>
          </a:xfrm>
        </p:spPr>
        <p:txBody>
          <a:bodyPr/>
          <a:lstStyle/>
          <a:p>
            <a:r>
              <a:rPr lang="en-US" dirty="0" smtClean="0"/>
              <a:t>Alternating Current &amp; Direct Current</a:t>
            </a:r>
            <a:endParaRPr lang="en-US" dirty="0"/>
          </a:p>
        </p:txBody>
      </p:sp>
      <p:pic>
        <p:nvPicPr>
          <p:cNvPr id="4" name="Picture 3" descr="Screen Shot 2014-11-16 at 11.35.3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912" y="4343401"/>
            <a:ext cx="2769088" cy="241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401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3804" y="344561"/>
            <a:ext cx="8349182" cy="1873508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Ohms Law: </a:t>
            </a:r>
            <a:r>
              <a:rPr lang="en-US" sz="2800" dirty="0" smtClean="0"/>
              <a:t>the relationship between voltage difference, current, and resistance in a circuit</a:t>
            </a:r>
          </a:p>
          <a:p>
            <a:pPr lvl="1"/>
            <a:r>
              <a:rPr lang="en-US" sz="2600" dirty="0" smtClean="0"/>
              <a:t>The current in a circuit equals the voltage difference divided by the resistance 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 </a:t>
            </a:r>
            <a:endParaRPr lang="en-US" dirty="0"/>
          </a:p>
        </p:txBody>
      </p:sp>
      <p:pic>
        <p:nvPicPr>
          <p:cNvPr id="4" name="Picture 3" descr="Screen Shot 2014-11-16 at 11.19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1" y="2412281"/>
            <a:ext cx="6240695" cy="1995222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>
            <a:off x="6017846" y="4535559"/>
            <a:ext cx="2833077" cy="2146595"/>
          </a:xfrm>
          <a:prstGeom prst="triangle">
            <a:avLst/>
          </a:prstGeom>
          <a:gradFill flip="none" rotWithShape="1">
            <a:gsLst>
              <a:gs pos="0">
                <a:schemeClr val="accent1">
                  <a:alpha val="0"/>
                </a:schemeClr>
              </a:gs>
              <a:gs pos="100000">
                <a:schemeClr val="accent1">
                  <a:shade val="48000"/>
                  <a:satMod val="180000"/>
                  <a:lumMod val="94000"/>
                  <a:alpha val="0"/>
                </a:schemeClr>
              </a:gs>
              <a:gs pos="100000">
                <a:schemeClr val="accent1">
                  <a:shade val="48000"/>
                  <a:satMod val="180000"/>
                  <a:lumMod val="94000"/>
                  <a:alpha val="0"/>
                </a:schemeClr>
              </a:gs>
            </a:gsLst>
            <a:lin ang="414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1"/>
          </p:cNvCxnSpPr>
          <p:nvPr/>
        </p:nvCxnSpPr>
        <p:spPr>
          <a:xfrm>
            <a:off x="6726115" y="5608857"/>
            <a:ext cx="1440962" cy="182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5" idx="3"/>
          </p:cNvCxnSpPr>
          <p:nvPr/>
        </p:nvCxnSpPr>
        <p:spPr>
          <a:xfrm flipH="1" flipV="1">
            <a:off x="7424615" y="5627077"/>
            <a:ext cx="9770" cy="105507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45654" y="5791200"/>
            <a:ext cx="503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I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248770" y="5021385"/>
            <a:ext cx="56661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</a:t>
            </a:r>
            <a:endParaRPr lang="en-US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7678616" y="5852755"/>
            <a:ext cx="50565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2978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4-11-16 at 11.24.5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2747" b="-92747"/>
          <a:stretch>
            <a:fillRect/>
          </a:stretch>
        </p:blipFill>
        <p:spPr>
          <a:xfrm>
            <a:off x="465015" y="-1043743"/>
            <a:ext cx="8229600" cy="493775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Practice </a:t>
            </a:r>
            <a:endParaRPr lang="en-US" dirty="0"/>
          </a:p>
        </p:txBody>
      </p:sp>
      <p:pic>
        <p:nvPicPr>
          <p:cNvPr id="5" name="Picture 4" descr="Screen Shot 2014-11-16 at 11.25.4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217" y="2729943"/>
            <a:ext cx="3162398" cy="23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82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6215" y="842108"/>
            <a:ext cx="6639169" cy="3657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For the rest of the period work on the 6.2 Assignment handout 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23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8923" y="685801"/>
            <a:ext cx="7760677" cy="3657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is electric current?</a:t>
            </a:r>
          </a:p>
          <a:p>
            <a:r>
              <a:rPr lang="en-US" sz="2800" dirty="0" smtClean="0"/>
              <a:t>What are the different things that make up Ohm’s Law? </a:t>
            </a:r>
          </a:p>
          <a:p>
            <a:r>
              <a:rPr lang="en-US" sz="2800" dirty="0" smtClean="0"/>
              <a:t>What is resistance?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176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12395" y="544672"/>
            <a:ext cx="7452360" cy="3657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What are the two types of electric charge we saw in Section 1?</a:t>
            </a:r>
          </a:p>
          <a:p>
            <a:r>
              <a:rPr lang="en-US" sz="2800" dirty="0" smtClean="0"/>
              <a:t>What does the Law of Conservation of Charge state?</a:t>
            </a:r>
          </a:p>
          <a:p>
            <a:r>
              <a:rPr lang="en-US" sz="2800" dirty="0" smtClean="0"/>
              <a:t>What is an electric field?</a:t>
            </a:r>
          </a:p>
          <a:p>
            <a:r>
              <a:rPr lang="en-US" sz="2800" dirty="0" smtClean="0"/>
              <a:t>What is the difference between charging by contact and charging by induction?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9724" y="5334000"/>
            <a:ext cx="7543800" cy="914400"/>
          </a:xfrm>
        </p:spPr>
        <p:txBody>
          <a:bodyPr/>
          <a:lstStyle/>
          <a:p>
            <a:r>
              <a:rPr lang="en-US" dirty="0" smtClean="0"/>
              <a:t>Let’s Review: </a:t>
            </a:r>
            <a:br>
              <a:rPr lang="en-US" dirty="0" smtClean="0"/>
            </a:br>
            <a:r>
              <a:rPr lang="en-US" dirty="0" smtClean="0"/>
              <a:t>Electric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24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71092" y="494865"/>
            <a:ext cx="7058508" cy="3848535"/>
          </a:xfrm>
        </p:spPr>
        <p:txBody>
          <a:bodyPr>
            <a:normAutofit/>
          </a:bodyPr>
          <a:lstStyle/>
          <a:p>
            <a:r>
              <a:rPr lang="en-US" sz="3200" b="1" u="sng" dirty="0" smtClean="0"/>
              <a:t>Electric Current: </a:t>
            </a:r>
            <a:r>
              <a:rPr lang="en-US" sz="3200" dirty="0" smtClean="0"/>
              <a:t>the net movement of electric charges in a single direction</a:t>
            </a:r>
          </a:p>
          <a:p>
            <a:r>
              <a:rPr lang="en-US" sz="3200" dirty="0" smtClean="0"/>
              <a:t>Electric Current is measured in amperes (A)</a:t>
            </a:r>
          </a:p>
          <a:p>
            <a:r>
              <a:rPr lang="en-US" sz="3200" dirty="0" smtClean="0"/>
              <a:t>1 A = 1 coulomb of electric charge flowing past a point every second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623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346406"/>
            <a:ext cx="7452360" cy="3535121"/>
          </a:xfrm>
        </p:spPr>
        <p:txBody>
          <a:bodyPr>
            <a:normAutofit/>
          </a:bodyPr>
          <a:lstStyle/>
          <a:p>
            <a:r>
              <a:rPr lang="en-US" sz="2400" dirty="0"/>
              <a:t>In a metal wire without electric current, electrons are in constant random motion. This means there is no net movement of electrons in one direction. </a:t>
            </a:r>
          </a:p>
          <a:p>
            <a:r>
              <a:rPr lang="en-US" sz="2400" dirty="0"/>
              <a:t>However, when there is an electric current in the wire, electrons continue their random movements but they also drift in the direction of the current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3740" y="5334000"/>
            <a:ext cx="7543800" cy="914400"/>
          </a:xfrm>
        </p:spPr>
        <p:txBody>
          <a:bodyPr/>
          <a:lstStyle/>
          <a:p>
            <a:r>
              <a:rPr lang="en-US" dirty="0" smtClean="0"/>
              <a:t>Electric Current cont. </a:t>
            </a:r>
            <a:endParaRPr lang="en-US" dirty="0"/>
          </a:p>
        </p:txBody>
      </p:sp>
      <p:pic>
        <p:nvPicPr>
          <p:cNvPr id="4" name="Picture 3" descr="Screen Shot 2014-11-16 at 9.45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240" y="3302000"/>
            <a:ext cx="67183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69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5696" y="164954"/>
            <a:ext cx="4773385" cy="43548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Electric current moves in a way similar to water in a pipe</a:t>
            </a:r>
          </a:p>
          <a:p>
            <a:r>
              <a:rPr lang="en-US" sz="2400" dirty="0" smtClean="0"/>
              <a:t>Electric current flows from a higher voltage to a lower voltage</a:t>
            </a:r>
          </a:p>
          <a:p>
            <a:r>
              <a:rPr lang="en-US" sz="2400" dirty="0" smtClean="0"/>
              <a:t>A </a:t>
            </a:r>
            <a:r>
              <a:rPr lang="en-US" sz="2400" b="1" u="sng" dirty="0" smtClean="0"/>
              <a:t>voltage difference </a:t>
            </a:r>
            <a:r>
              <a:rPr lang="en-US" sz="2400" dirty="0" smtClean="0"/>
              <a:t>is related to the force that causes the charges to flow.</a:t>
            </a:r>
          </a:p>
          <a:p>
            <a:r>
              <a:rPr lang="en-US" sz="2400" dirty="0" smtClean="0"/>
              <a:t>Voltage difference is measured in Volts (V)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Voltage Difference</a:t>
            </a:r>
            <a:endParaRPr lang="en-US" dirty="0"/>
          </a:p>
        </p:txBody>
      </p:sp>
      <p:pic>
        <p:nvPicPr>
          <p:cNvPr id="4" name="Picture 3" descr="Screen Shot 2014-11-16 at 9.51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088" y="1162841"/>
            <a:ext cx="3798912" cy="189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50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658" y="240423"/>
            <a:ext cx="4117721" cy="4477287"/>
          </a:xfrm>
        </p:spPr>
        <p:txBody>
          <a:bodyPr>
            <a:noAutofit/>
          </a:bodyPr>
          <a:lstStyle/>
          <a:p>
            <a:r>
              <a:rPr lang="en-US" sz="2400" dirty="0" smtClean="0"/>
              <a:t>An </a:t>
            </a:r>
            <a:r>
              <a:rPr lang="en-US" sz="2400" b="1" u="sng" dirty="0" smtClean="0"/>
              <a:t>electric circuit </a:t>
            </a:r>
            <a:r>
              <a:rPr lang="en-US" sz="2400" dirty="0" smtClean="0"/>
              <a:t>is a closed path that electric currents follows </a:t>
            </a:r>
          </a:p>
          <a:p>
            <a:r>
              <a:rPr lang="en-US" sz="2400" dirty="0" smtClean="0"/>
              <a:t>If the battery, light bulb, or one of the wires was removed from the circuit the pathway is broken and thus there will be no current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4366" y="5110044"/>
            <a:ext cx="7543800" cy="914400"/>
          </a:xfrm>
        </p:spPr>
        <p:txBody>
          <a:bodyPr/>
          <a:lstStyle/>
          <a:p>
            <a:r>
              <a:rPr lang="en-US" dirty="0" smtClean="0"/>
              <a:t>Electric </a:t>
            </a:r>
            <a:r>
              <a:rPr lang="en-US" dirty="0" smtClean="0"/>
              <a:t>Circuits</a:t>
            </a:r>
            <a:endParaRPr lang="en-US" dirty="0"/>
          </a:p>
        </p:txBody>
      </p:sp>
      <p:pic>
        <p:nvPicPr>
          <p:cNvPr id="4" name="Picture 3" descr="Screen Shot 2014-11-16 at 9.59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046" y="206101"/>
            <a:ext cx="4064000" cy="4826000"/>
          </a:xfrm>
          <a:prstGeom prst="rect">
            <a:avLst/>
          </a:prstGeom>
        </p:spPr>
      </p:pic>
      <p:pic>
        <p:nvPicPr>
          <p:cNvPr id="5" name="Picture 4" descr="Screen Shot 2014-11-16 at 10.03.2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646" y="5024009"/>
            <a:ext cx="2946400" cy="166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0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0805" y="412387"/>
            <a:ext cx="7668795" cy="3931013"/>
          </a:xfrm>
        </p:spPr>
        <p:txBody>
          <a:bodyPr/>
          <a:lstStyle/>
          <a:p>
            <a:r>
              <a:rPr lang="en-US" dirty="0" smtClean="0"/>
              <a:t>Contrary to popular belief, in almost all circuits it is the </a:t>
            </a:r>
            <a:r>
              <a:rPr lang="en-US" u="sng" dirty="0" smtClean="0"/>
              <a:t>negatively charged electrons that move </a:t>
            </a:r>
            <a:r>
              <a:rPr lang="en-US" dirty="0" smtClean="0"/>
              <a:t>through the circuit not a positive charge </a:t>
            </a:r>
          </a:p>
          <a:p>
            <a:r>
              <a:rPr lang="en-US" dirty="0" smtClean="0"/>
              <a:t>Because current is in the direction of positive charge flow, the flow of electrons and the current are in opposite directions </a:t>
            </a:r>
          </a:p>
          <a:p>
            <a:r>
              <a:rPr lang="en-US" dirty="0" smtClean="0"/>
              <a:t>Electric Current flows from higher voltage to lower voltage</a:t>
            </a:r>
          </a:p>
          <a:p>
            <a:r>
              <a:rPr lang="en-US" dirty="0" smtClean="0"/>
              <a:t>Electrons in a circuit flow from lower voltage to higher voltage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and Electron Flow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665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7240" y="824776"/>
            <a:ext cx="7452360" cy="389802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keep electric charges continually flowing in a circuit, a voltage difference needs to be maintained in the circuit</a:t>
            </a:r>
          </a:p>
          <a:p>
            <a:r>
              <a:rPr lang="en-US" sz="2400" dirty="0" smtClean="0"/>
              <a:t>Power supplies, such as batteries, can provide the voltage difference </a:t>
            </a:r>
          </a:p>
          <a:p>
            <a:r>
              <a:rPr lang="en-US" sz="2400" dirty="0" smtClean="0"/>
              <a:t>There are three main types of batteries we will discuss in this section</a:t>
            </a:r>
          </a:p>
          <a:p>
            <a:pPr lvl="1"/>
            <a:r>
              <a:rPr lang="en-US" sz="2000" dirty="0" smtClean="0"/>
              <a:t>Wet Cell</a:t>
            </a:r>
          </a:p>
          <a:p>
            <a:pPr lvl="1"/>
            <a:r>
              <a:rPr lang="en-US" sz="2000" dirty="0" smtClean="0"/>
              <a:t>Dry Cell</a:t>
            </a:r>
          </a:p>
          <a:p>
            <a:pPr lvl="1"/>
            <a:r>
              <a:rPr lang="en-US" sz="2000" dirty="0" smtClean="0"/>
              <a:t>Lead-Acid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612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2623" y="448797"/>
            <a:ext cx="3985767" cy="4279341"/>
          </a:xfrm>
        </p:spPr>
        <p:txBody>
          <a:bodyPr/>
          <a:lstStyle/>
          <a:p>
            <a:r>
              <a:rPr lang="en-US" dirty="0" smtClean="0"/>
              <a:t>You are probably most familiar with dry-cell batteries</a:t>
            </a:r>
          </a:p>
          <a:p>
            <a:r>
              <a:rPr lang="en-US" dirty="0" smtClean="0"/>
              <a:t>The cylindrical batteries that you see most often (AA, AAA, </a:t>
            </a:r>
            <a:r>
              <a:rPr lang="en-US" dirty="0" err="1" smtClean="0"/>
              <a:t>etc</a:t>
            </a:r>
            <a:r>
              <a:rPr lang="en-US" dirty="0" smtClean="0"/>
              <a:t>) are examples of dry cells </a:t>
            </a:r>
          </a:p>
          <a:p>
            <a:r>
              <a:rPr lang="en-US" dirty="0" smtClean="0"/>
              <a:t>The voltage difference between the two terminals (one positive and one negative) causes a current through a closed circuit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Dry- Cell Batteries </a:t>
            </a:r>
            <a:endParaRPr lang="en-US" dirty="0"/>
          </a:p>
        </p:txBody>
      </p:sp>
      <p:pic>
        <p:nvPicPr>
          <p:cNvPr id="4" name="Picture 3" descr="Screen Shot 2014-11-16 at 10.15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02" y="1227399"/>
            <a:ext cx="38481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663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247</TotalTime>
  <Words>879</Words>
  <Application>Microsoft Macintosh PowerPoint</Application>
  <PresentationFormat>On-screen Show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Elemental</vt:lpstr>
      <vt:lpstr>Electric Current</vt:lpstr>
      <vt:lpstr>Let’s Review:  Electric Charge</vt:lpstr>
      <vt:lpstr>Electric Current</vt:lpstr>
      <vt:lpstr>Electric Current cont. </vt:lpstr>
      <vt:lpstr>Voltage Difference</vt:lpstr>
      <vt:lpstr>Electric Circuits</vt:lpstr>
      <vt:lpstr>Current and Electron Flow</vt:lpstr>
      <vt:lpstr>Batteries </vt:lpstr>
      <vt:lpstr>Dry- Cell Batteries </vt:lpstr>
      <vt:lpstr>Wet- Cell Batteries </vt:lpstr>
      <vt:lpstr>Lead-Acid Batteries</vt:lpstr>
      <vt:lpstr>Electrical Outlets</vt:lpstr>
      <vt:lpstr>Currents and Resistance</vt:lpstr>
      <vt:lpstr>Resistance</vt:lpstr>
      <vt:lpstr>Alternating Current &amp; Direct Current</vt:lpstr>
      <vt:lpstr>Ohm’s Law </vt:lpstr>
      <vt:lpstr>Let’s Practice </vt:lpstr>
      <vt:lpstr>Assignment</vt:lpstr>
      <vt:lpstr>Wrap Up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Current</dc:title>
  <dc:creator>Michaine Purvis</dc:creator>
  <cp:lastModifiedBy>Michaine Purvis</cp:lastModifiedBy>
  <cp:revision>18</cp:revision>
  <dcterms:created xsi:type="dcterms:W3CDTF">2014-11-17T03:38:21Z</dcterms:created>
  <dcterms:modified xsi:type="dcterms:W3CDTF">2017-04-18T17:14:01Z</dcterms:modified>
</cp:coreProperties>
</file>