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Electricity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Chapter 9 Section 1</a:t>
            </a:r>
            <a:endParaRPr lang="en-US" sz="3200" dirty="0"/>
          </a:p>
        </p:txBody>
      </p:sp>
      <p:pic>
        <p:nvPicPr>
          <p:cNvPr id="4" name="Picture 3" descr="Screen Shot 2017-04-17 at 10.1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" y="339115"/>
            <a:ext cx="4813214" cy="3848191"/>
          </a:xfrm>
          <a:prstGeom prst="rect">
            <a:avLst/>
          </a:prstGeom>
        </p:spPr>
      </p:pic>
      <p:pic>
        <p:nvPicPr>
          <p:cNvPr id="5" name="Picture 4" descr="Screen Shot 2017-04-17 at 10.14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74895"/>
            <a:ext cx="4256666" cy="31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0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 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42197"/>
            <a:ext cx="7556313" cy="4144963"/>
          </a:xfrm>
        </p:spPr>
        <p:txBody>
          <a:bodyPr/>
          <a:lstStyle/>
          <a:p>
            <a:pPr marL="457200" indent="-457200">
              <a:buAutoNum type="arabicPeriod" startAt="5"/>
            </a:pPr>
            <a:r>
              <a:rPr lang="en-US" dirty="0" smtClean="0"/>
              <a:t>What missing electrical charge would result in the following field shown below?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7-04-17 at 10.1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2565069"/>
            <a:ext cx="7740136" cy="410456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61062" y="4376077"/>
            <a:ext cx="669387" cy="6864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97871" y="4376077"/>
            <a:ext cx="669387" cy="6864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30124" y="4376077"/>
            <a:ext cx="637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681209" y="4194955"/>
            <a:ext cx="549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-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0353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Foldables</a:t>
            </a:r>
            <a:endParaRPr lang="en-US" dirty="0"/>
          </a:p>
        </p:txBody>
      </p:sp>
      <p:pic>
        <p:nvPicPr>
          <p:cNvPr id="4" name="Content Placeholder 3" descr="IMG_410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8" r="-18338"/>
          <a:stretch>
            <a:fillRect/>
          </a:stretch>
        </p:blipFill>
        <p:spPr>
          <a:xfrm>
            <a:off x="-115687" y="1475853"/>
            <a:ext cx="9259687" cy="5079337"/>
          </a:xfrm>
        </p:spPr>
      </p:pic>
    </p:spTree>
    <p:extLst>
      <p:ext uri="{BB962C8B-B14F-4D97-AF65-F5344CB8AC3E}">
        <p14:creationId xmlns:p14="http://schemas.microsoft.com/office/powerpoint/2010/main" val="122614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Charge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4" y="1981200"/>
            <a:ext cx="8100576" cy="4144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</a:t>
            </a:r>
            <a:r>
              <a:rPr lang="en-US" sz="2800" b="1" u="sng" dirty="0" smtClean="0"/>
              <a:t>Electric Charge </a:t>
            </a:r>
            <a:r>
              <a:rPr lang="en-US" sz="2800" dirty="0" smtClean="0"/>
              <a:t>– an electrical property of matter that creates electric and magnetic forces &amp; interactions </a:t>
            </a:r>
          </a:p>
          <a:p>
            <a:r>
              <a:rPr lang="en-US" sz="2800" dirty="0" smtClean="0"/>
              <a:t>  Electric charge, like energy, is never created or destroyed only transferred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smtClean="0">
                <a:solidFill>
                  <a:srgbClr val="FF0000"/>
                </a:solidFill>
              </a:rPr>
              <a:t>Like </a:t>
            </a:r>
            <a:r>
              <a:rPr lang="en-US" sz="2800" dirty="0" smtClean="0">
                <a:solidFill>
                  <a:srgbClr val="FF0000"/>
                </a:solidFill>
              </a:rPr>
              <a:t>charges </a:t>
            </a:r>
            <a:r>
              <a:rPr lang="en-US" sz="2800" u="sng" dirty="0" smtClean="0">
                <a:solidFill>
                  <a:srgbClr val="FF0000"/>
                </a:solidFill>
              </a:rPr>
              <a:t>repel </a:t>
            </a:r>
            <a:r>
              <a:rPr lang="en-US" sz="2800" dirty="0" smtClean="0"/>
              <a:t>&amp; </a:t>
            </a:r>
            <a:r>
              <a:rPr lang="en-US" sz="2800" u="sng" dirty="0" smtClean="0">
                <a:solidFill>
                  <a:srgbClr val="FF6600"/>
                </a:solidFill>
              </a:rPr>
              <a:t>opposite</a:t>
            </a:r>
            <a:r>
              <a:rPr lang="en-US" sz="2800" dirty="0" smtClean="0">
                <a:solidFill>
                  <a:srgbClr val="FF6600"/>
                </a:solidFill>
              </a:rPr>
              <a:t> charges </a:t>
            </a:r>
            <a:r>
              <a:rPr lang="en-US" sz="2800" u="sng" dirty="0" smtClean="0">
                <a:solidFill>
                  <a:srgbClr val="FF6600"/>
                </a:solidFill>
              </a:rPr>
              <a:t>attract </a:t>
            </a:r>
            <a:endParaRPr lang="en-US" sz="2800" u="sng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of Electric Charge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98549"/>
            <a:ext cx="7556313" cy="4144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  Protons = + (positive)</a:t>
            </a:r>
          </a:p>
          <a:p>
            <a:r>
              <a:rPr lang="en-US" sz="3200" dirty="0" smtClean="0"/>
              <a:t>  Neutrons = neutral</a:t>
            </a:r>
          </a:p>
          <a:p>
            <a:r>
              <a:rPr lang="en-US" sz="3200" dirty="0" smtClean="0"/>
              <a:t>  Electrons = - (negative)</a:t>
            </a:r>
          </a:p>
          <a:p>
            <a:r>
              <a:rPr lang="en-US" sz="3200" dirty="0" smtClean="0"/>
              <a:t>  Electric charge depends on an imbalance of protons and electrons</a:t>
            </a:r>
          </a:p>
          <a:p>
            <a:r>
              <a:rPr lang="en-US" sz="3200" dirty="0" smtClean="0"/>
              <a:t>  More electrons = bigger negative charge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61062" y="1307812"/>
            <a:ext cx="22705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Top of Flap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824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of Electric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59358"/>
            <a:ext cx="8169231" cy="4655923"/>
          </a:xfrm>
        </p:spPr>
        <p:txBody>
          <a:bodyPr>
            <a:noAutofit/>
          </a:bodyPr>
          <a:lstStyle/>
          <a:p>
            <a:r>
              <a:rPr lang="en-US" sz="2600" dirty="0" smtClean="0"/>
              <a:t>  When different materials rub together electrons can be transferred from 1 material to another</a:t>
            </a:r>
          </a:p>
          <a:p>
            <a:pPr lvl="1"/>
            <a:r>
              <a:rPr lang="en-US" sz="2600" dirty="0" smtClean="0"/>
              <a:t>  Direction of transfer depends on material</a:t>
            </a:r>
          </a:p>
          <a:p>
            <a:r>
              <a:rPr lang="en-US" sz="2600" dirty="0" smtClean="0"/>
              <a:t> </a:t>
            </a:r>
            <a:r>
              <a:rPr lang="en-US" sz="2600" b="1" u="sng" dirty="0" smtClean="0"/>
              <a:t> Conductors </a:t>
            </a:r>
            <a:r>
              <a:rPr lang="en-US" sz="2600" dirty="0" smtClean="0"/>
              <a:t>– substances that allow electricity to flow freely</a:t>
            </a:r>
          </a:p>
          <a:p>
            <a:pPr lvl="1"/>
            <a:r>
              <a:rPr lang="en-US" sz="2600" dirty="0" smtClean="0"/>
              <a:t>  Ex: metals (copper, aluminum, silver) </a:t>
            </a:r>
          </a:p>
          <a:p>
            <a:r>
              <a:rPr lang="en-US" sz="2600" dirty="0" smtClean="0"/>
              <a:t>  </a:t>
            </a:r>
            <a:r>
              <a:rPr lang="en-US" sz="2600" b="1" u="sng" dirty="0" smtClean="0"/>
              <a:t>Insulators</a:t>
            </a:r>
            <a:r>
              <a:rPr lang="en-US" sz="2600" dirty="0" smtClean="0"/>
              <a:t> – substances that do not transfer charge easily </a:t>
            </a:r>
          </a:p>
          <a:p>
            <a:pPr lvl="1"/>
            <a:r>
              <a:rPr lang="en-US" sz="2600" dirty="0" smtClean="0"/>
              <a:t>  Ex: cardboard, glass, plastic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698372" y="1076980"/>
            <a:ext cx="269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Bottom of flap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222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91" y="1707729"/>
            <a:ext cx="8495343" cy="4144963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b="1" u="sng" dirty="0" smtClean="0"/>
              <a:t>Electric Force </a:t>
            </a:r>
            <a:r>
              <a:rPr lang="en-US" sz="2800" dirty="0" smtClean="0"/>
              <a:t>– force of attraction or repulsion on a charged particle due to an electric field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Electric forces hold atoms and molecules together </a:t>
            </a:r>
          </a:p>
          <a:p>
            <a:r>
              <a:rPr lang="en-US" sz="2800" dirty="0" smtClean="0"/>
              <a:t>  Electric force depends on </a:t>
            </a:r>
            <a:r>
              <a:rPr lang="en-US" sz="2800" u="sng" dirty="0" smtClean="0">
                <a:solidFill>
                  <a:srgbClr val="FF6600"/>
                </a:solidFill>
              </a:rPr>
              <a:t>charge </a:t>
            </a:r>
            <a:r>
              <a:rPr lang="en-US" sz="2800" dirty="0" smtClean="0">
                <a:solidFill>
                  <a:srgbClr val="FF6600"/>
                </a:solidFill>
              </a:rPr>
              <a:t>&amp; </a:t>
            </a:r>
            <a:r>
              <a:rPr lang="en-US" sz="2800" u="sng" dirty="0" smtClean="0">
                <a:solidFill>
                  <a:srgbClr val="FF6600"/>
                </a:solidFill>
              </a:rPr>
              <a:t>distance</a:t>
            </a:r>
            <a:endParaRPr lang="en-US" sz="2800" u="sng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474" y="4873749"/>
            <a:ext cx="4720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Charge =       Electrical </a:t>
            </a:r>
          </a:p>
          <a:p>
            <a:r>
              <a:rPr lang="en-US" sz="2800" dirty="0" smtClean="0"/>
              <a:t>			Force</a:t>
            </a:r>
            <a:endParaRPr lang="en-US" sz="2800" dirty="0"/>
          </a:p>
        </p:txBody>
      </p:sp>
      <p:sp>
        <p:nvSpPr>
          <p:cNvPr id="5" name="Up Arrow 4"/>
          <p:cNvSpPr/>
          <p:nvPr/>
        </p:nvSpPr>
        <p:spPr>
          <a:xfrm>
            <a:off x="206690" y="4650655"/>
            <a:ext cx="343275" cy="1046826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281433" y="4650655"/>
            <a:ext cx="343275" cy="1046826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6691" y="6006035"/>
            <a:ext cx="432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X2 charge  =    X2 Force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31961" y="4650655"/>
            <a:ext cx="0" cy="2207345"/>
          </a:xfrm>
          <a:prstGeom prst="line">
            <a:avLst/>
          </a:prstGeom>
          <a:ln w="76200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80477" y="4873749"/>
            <a:ext cx="4290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Distance =      Electrical </a:t>
            </a:r>
          </a:p>
          <a:p>
            <a:r>
              <a:rPr lang="en-US" sz="2800" dirty="0" smtClean="0"/>
              <a:t>		        Force</a:t>
            </a:r>
            <a:endParaRPr lang="en-US" sz="2800" dirty="0"/>
          </a:p>
        </p:txBody>
      </p:sp>
      <p:sp>
        <p:nvSpPr>
          <p:cNvPr id="11" name="Up Arrow 10"/>
          <p:cNvSpPr/>
          <p:nvPr/>
        </p:nvSpPr>
        <p:spPr>
          <a:xfrm>
            <a:off x="4771530" y="4650655"/>
            <a:ext cx="343275" cy="1046826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985656" y="4650655"/>
            <a:ext cx="429094" cy="104682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80476" y="6006035"/>
            <a:ext cx="4063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X2 Distance = X 1/2 Force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69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Fields</a:t>
            </a:r>
            <a:endParaRPr lang="en-US" dirty="0"/>
          </a:p>
        </p:txBody>
      </p:sp>
      <p:pic>
        <p:nvPicPr>
          <p:cNvPr id="4" name="Picture 3" descr="Screen Shot 2017-04-17 at 9.4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9" y="1235598"/>
            <a:ext cx="4123542" cy="2598871"/>
          </a:xfrm>
          <a:prstGeom prst="rect">
            <a:avLst/>
          </a:prstGeom>
        </p:spPr>
      </p:pic>
      <p:pic>
        <p:nvPicPr>
          <p:cNvPr id="5" name="Picture 4" descr="Screen Shot 2017-04-17 at 9.51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89" y="4144665"/>
            <a:ext cx="67310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710" y="1600200"/>
            <a:ext cx="1819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Isolated Charges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4982" y="4736460"/>
            <a:ext cx="18619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 &amp; Opposite Charges</a:t>
            </a:r>
            <a:endParaRPr lang="en-US" sz="2800" dirty="0"/>
          </a:p>
        </p:txBody>
      </p:sp>
      <p:sp>
        <p:nvSpPr>
          <p:cNvPr id="10" name="Left Arrow 9"/>
          <p:cNvSpPr/>
          <p:nvPr/>
        </p:nvSpPr>
        <p:spPr>
          <a:xfrm rot="20376022">
            <a:off x="4406251" y="2665995"/>
            <a:ext cx="1565863" cy="431722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944732" y="6121455"/>
            <a:ext cx="1287283" cy="42902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0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00" y="1600200"/>
            <a:ext cx="5903613" cy="4144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 Electric force acts through a field</a:t>
            </a:r>
          </a:p>
          <a:p>
            <a:r>
              <a:rPr lang="en-US" sz="2800" dirty="0"/>
              <a:t> </a:t>
            </a:r>
            <a:r>
              <a:rPr lang="en-US" sz="2800" b="1" u="sng" dirty="0" smtClean="0"/>
              <a:t>Electric field </a:t>
            </a:r>
            <a:r>
              <a:rPr lang="en-US" sz="2800" dirty="0" smtClean="0"/>
              <a:t>– the space around a charged object in which another charged object experiences an electric force </a:t>
            </a:r>
          </a:p>
          <a:p>
            <a:pPr lvl="1"/>
            <a:r>
              <a:rPr lang="en-US" sz="2400" dirty="0" smtClean="0"/>
              <a:t>To show an electric field, electric field lines are used</a:t>
            </a:r>
          </a:p>
          <a:p>
            <a:r>
              <a:rPr lang="en-US" sz="2800" dirty="0" smtClean="0"/>
              <a:t>Electric Field lined </a:t>
            </a:r>
            <a:r>
              <a:rPr lang="en-US" sz="2800" u="sng" dirty="0" smtClean="0"/>
              <a:t>NEVER CROSS </a:t>
            </a:r>
            <a:r>
              <a:rPr lang="en-US" sz="2800" dirty="0" smtClean="0"/>
              <a:t>each other </a:t>
            </a:r>
            <a:endParaRPr lang="en-US" sz="2800" dirty="0"/>
          </a:p>
        </p:txBody>
      </p:sp>
      <p:pic>
        <p:nvPicPr>
          <p:cNvPr id="4" name="Picture 3" descr="Screen Shot 2017-04-17 at 9.50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43" y="4247548"/>
            <a:ext cx="3857557" cy="243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1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 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35" y="1600200"/>
            <a:ext cx="8169231" cy="50754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the interaction b/w 2 </a:t>
            </a:r>
            <a:r>
              <a:rPr lang="en-US" u="sng" dirty="0" smtClean="0"/>
              <a:t>like </a:t>
            </a:r>
            <a:r>
              <a:rPr lang="en-US" dirty="0" smtClean="0"/>
              <a:t>charges, then describe the interaction b/w 2 </a:t>
            </a:r>
            <a:r>
              <a:rPr lang="en-US" u="sng" dirty="0" smtClean="0"/>
              <a:t>unlike</a:t>
            </a:r>
            <a:r>
              <a:rPr lang="en-US" dirty="0" smtClean="0"/>
              <a:t> charges.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Categorize the following as conductors or insulators: </a:t>
            </a:r>
          </a:p>
          <a:p>
            <a:pPr marL="685800" lvl="1" indent="-457200">
              <a:buFont typeface="+mj-lt"/>
              <a:buAutoNum type="alphaLcPeriod"/>
            </a:pPr>
            <a:r>
              <a:rPr lang="en-US" dirty="0" smtClean="0"/>
              <a:t>Copper wire</a:t>
            </a:r>
          </a:p>
          <a:p>
            <a:pPr marL="685800" lvl="1" indent="-457200">
              <a:buFont typeface="+mj-lt"/>
              <a:buAutoNum type="alphaLcPeriod"/>
            </a:pPr>
            <a:r>
              <a:rPr lang="en-US" dirty="0" smtClean="0"/>
              <a:t>Your body when your skin is wet</a:t>
            </a:r>
          </a:p>
          <a:p>
            <a:pPr marL="685800" lvl="1" indent="-457200">
              <a:buFont typeface="+mj-lt"/>
              <a:buAutoNum type="alphaLcPeriod"/>
            </a:pPr>
            <a:r>
              <a:rPr lang="en-US" dirty="0" smtClean="0"/>
              <a:t>A plastic comb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what happens to electric force b/w 2 positive charges under the following conditions: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Classify the electrical charge of the following: </a:t>
            </a:r>
          </a:p>
          <a:p>
            <a:pPr marL="685800" lvl="1" indent="-457200">
              <a:buFont typeface="+mj-lt"/>
              <a:buAutoNum type="alphaLcPeriod"/>
            </a:pPr>
            <a:r>
              <a:rPr lang="en-US" dirty="0" smtClean="0"/>
              <a:t>Proton</a:t>
            </a:r>
          </a:p>
          <a:p>
            <a:pPr marL="685800" lvl="1" indent="-457200">
              <a:buFont typeface="+mj-lt"/>
              <a:buAutoNum type="alphaLcPeriod"/>
            </a:pPr>
            <a:r>
              <a:rPr lang="en-US" dirty="0" smtClean="0"/>
              <a:t>Neutron</a:t>
            </a:r>
          </a:p>
          <a:p>
            <a:pPr marL="685800" lvl="1" indent="-457200">
              <a:buFont typeface="+mj-lt"/>
              <a:buAutoNum type="alphaLcPeriod"/>
            </a:pPr>
            <a:r>
              <a:rPr lang="en-US" dirty="0" smtClean="0"/>
              <a:t>Electron</a:t>
            </a:r>
          </a:p>
        </p:txBody>
      </p:sp>
    </p:spTree>
    <p:extLst>
      <p:ext uri="{BB962C8B-B14F-4D97-AF65-F5344CB8AC3E}">
        <p14:creationId xmlns:p14="http://schemas.microsoft.com/office/powerpoint/2010/main" val="842276707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6298</TotalTime>
  <Words>361</Words>
  <Application>Microsoft Macintosh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Advantage</vt:lpstr>
      <vt:lpstr>Electricity</vt:lpstr>
      <vt:lpstr>Set Up Foldables</vt:lpstr>
      <vt:lpstr>Electric Charge</vt:lpstr>
      <vt:lpstr>Transfer of Electric Charge </vt:lpstr>
      <vt:lpstr>Transfer of Electric Charge</vt:lpstr>
      <vt:lpstr>Electric Force</vt:lpstr>
      <vt:lpstr>Electric Fields</vt:lpstr>
      <vt:lpstr>Electric Fields</vt:lpstr>
      <vt:lpstr>9.1 Review Questions</vt:lpstr>
      <vt:lpstr>9.1 Review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</dc:title>
  <dc:creator>Michaine Purvis</dc:creator>
  <cp:lastModifiedBy>Michaine Purvis</cp:lastModifiedBy>
  <cp:revision>6</cp:revision>
  <dcterms:created xsi:type="dcterms:W3CDTF">2017-04-13T18:18:05Z</dcterms:created>
  <dcterms:modified xsi:type="dcterms:W3CDTF">2017-04-18T03:16:35Z</dcterms:modified>
</cp:coreProperties>
</file>