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3/21/17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endParaRPr/>
          </a:p>
          <a:p>
            <a:pPr lvl="1" eaLnBrk="1" latinLnBrk="0" hangingPunct="1"/>
            <a:endParaRPr/>
          </a:p>
          <a:p>
            <a:pPr lvl="2" eaLnBrk="1" latinLnBrk="0" hangingPunct="1"/>
            <a:endParaRPr/>
          </a:p>
          <a:p>
            <a:pPr lvl="3" eaLnBrk="1" latinLnBrk="0" hangingPunct="1"/>
            <a:endParaRPr/>
          </a:p>
          <a:p>
            <a:pPr lvl="4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3/21/17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40797" y="4038600"/>
            <a:ext cx="5836623" cy="1828800"/>
          </a:xfrm>
        </p:spPr>
        <p:txBody>
          <a:bodyPr>
            <a:noAutofit/>
          </a:bodyPr>
          <a:lstStyle/>
          <a:p>
            <a:r>
              <a:rPr lang="en-US" sz="6000" dirty="0" smtClean="0"/>
              <a:t>Conduction, Convection, &amp; Radiation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</a:t>
            </a:r>
            <a:r>
              <a:rPr lang="en-US" sz="3200" dirty="0" smtClean="0"/>
              <a:t>8 </a:t>
            </a:r>
            <a:r>
              <a:rPr lang="en-US" sz="3200" dirty="0" smtClean="0"/>
              <a:t>Section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2600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and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radiation strikes a material, that material absorbs, reflects, and transmits some of the energy </a:t>
            </a:r>
          </a:p>
          <a:p>
            <a:r>
              <a:rPr lang="en-US" sz="3200" dirty="0" smtClean="0"/>
              <a:t>The amount absorbed, reflected, or transmitted depends on the type of material</a:t>
            </a:r>
          </a:p>
          <a:p>
            <a:r>
              <a:rPr lang="en-US" sz="3200" dirty="0" smtClean="0"/>
              <a:t>Thermal energy of a material increases when that material </a:t>
            </a:r>
            <a:r>
              <a:rPr lang="en-US" sz="3200" i="1" u="sng" dirty="0" smtClean="0"/>
              <a:t>absorbs</a:t>
            </a:r>
            <a:r>
              <a:rPr lang="en-US" sz="3200" dirty="0" smtClean="0"/>
              <a:t> radiant energy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1002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Radiation in Solids, Liquids, and Gases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a solid, liquid, or gas radiation travels through the space </a:t>
            </a:r>
            <a:r>
              <a:rPr lang="en-US" u="sng" dirty="0" smtClean="0"/>
              <a:t>between</a:t>
            </a:r>
            <a:r>
              <a:rPr lang="en-US" dirty="0" smtClean="0"/>
              <a:t> particles</a:t>
            </a:r>
          </a:p>
          <a:p>
            <a:r>
              <a:rPr lang="en-US" dirty="0" smtClean="0"/>
              <a:t>Particles can absorb &amp; re-emit this radiation</a:t>
            </a:r>
          </a:p>
          <a:p>
            <a:r>
              <a:rPr lang="en-US" dirty="0" smtClean="0"/>
              <a:t>Radiation passes more easily through gases than solids or liquids (b/c of particle distance)</a:t>
            </a:r>
          </a:p>
          <a:p>
            <a:r>
              <a:rPr lang="en-US" dirty="0" smtClean="0"/>
              <a:t>This means that </a:t>
            </a:r>
            <a:r>
              <a:rPr lang="en-US" b="1" dirty="0" smtClean="0">
                <a:solidFill>
                  <a:srgbClr val="FF0000"/>
                </a:solidFill>
              </a:rPr>
              <a:t>radiation transfers energy more efficiently and rapidly through gases than through liquids or solids </a:t>
            </a:r>
          </a:p>
        </p:txBody>
      </p:sp>
    </p:spTree>
    <p:extLst>
      <p:ext uri="{BB962C8B-B14F-4D97-AF65-F5344CB8AC3E}">
        <p14:creationId xmlns:p14="http://schemas.microsoft.com/office/powerpoint/2010/main" val="45619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Remember </a:t>
            </a:r>
            <a:r>
              <a:rPr lang="en-US" b="1" u="sng" dirty="0" smtClean="0"/>
              <a:t>heat</a:t>
            </a:r>
            <a:r>
              <a:rPr lang="en-US" dirty="0" smtClean="0"/>
              <a:t> is energy transferred b/w objects due to a temperature difference between the 2 objects</a:t>
            </a:r>
          </a:p>
          <a:p>
            <a:r>
              <a:rPr lang="en-US" dirty="0" smtClean="0"/>
              <a:t>Everyday we do things to control the energy transfer between our bodies and the surroundings </a:t>
            </a:r>
          </a:p>
          <a:p>
            <a:pPr lvl="1"/>
            <a:r>
              <a:rPr lang="en-US" dirty="0" smtClean="0"/>
              <a:t>Wearing a jacket, putting on an oven mitt, etc.</a:t>
            </a:r>
          </a:p>
          <a:p>
            <a:r>
              <a:rPr lang="en-US" dirty="0" smtClean="0"/>
              <a:t>By doing this we are controlling heat</a:t>
            </a:r>
            <a:endParaRPr lang="en-US" dirty="0"/>
          </a:p>
        </p:txBody>
      </p:sp>
      <p:pic>
        <p:nvPicPr>
          <p:cNvPr id="4" name="Picture 3" descr="Screen Shot 2014-10-23 at 10.0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5154769"/>
            <a:ext cx="2146269" cy="1538260"/>
          </a:xfrm>
          <a:prstGeom prst="rect">
            <a:avLst/>
          </a:prstGeom>
        </p:spPr>
      </p:pic>
      <p:pic>
        <p:nvPicPr>
          <p:cNvPr id="5" name="Picture 4" descr="Screen Shot 2014-10-23 at 10.11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00" y="4397738"/>
            <a:ext cx="1953999" cy="24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67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Controlling Heat- Thermal Insulators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0971" y="1600200"/>
            <a:ext cx="8799702" cy="512587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Thermal insulator</a:t>
            </a:r>
            <a:r>
              <a:rPr lang="en-US" dirty="0" smtClean="0"/>
              <a:t>: a material through which thermal energy moves slowly</a:t>
            </a:r>
          </a:p>
          <a:p>
            <a:r>
              <a:rPr lang="en-US" dirty="0" smtClean="0"/>
              <a:t>Good Thermal Insulators</a:t>
            </a:r>
          </a:p>
          <a:p>
            <a:pPr lvl="1"/>
            <a:r>
              <a:rPr lang="en-US" dirty="0" smtClean="0"/>
              <a:t>Wood, fiberglass, air</a:t>
            </a:r>
          </a:p>
          <a:p>
            <a:r>
              <a:rPr lang="en-US" dirty="0" smtClean="0"/>
              <a:t>Bad Thermal Insulators</a:t>
            </a:r>
          </a:p>
          <a:p>
            <a:pPr lvl="1"/>
            <a:r>
              <a:rPr lang="en-US" dirty="0" smtClean="0"/>
              <a:t>Metals, other good conductors</a:t>
            </a:r>
          </a:p>
          <a:p>
            <a:r>
              <a:rPr lang="en-US" dirty="0" smtClean="0"/>
              <a:t>Insulated Clothing</a:t>
            </a:r>
          </a:p>
          <a:p>
            <a:pPr lvl="1"/>
            <a:r>
              <a:rPr lang="en-US" dirty="0" smtClean="0"/>
              <a:t>Some thermal insulators contain pockets of trapped air</a:t>
            </a:r>
          </a:p>
          <a:p>
            <a:pPr lvl="1"/>
            <a:r>
              <a:rPr lang="en-US" dirty="0" smtClean="0"/>
              <a:t>Fleece jackets trap the air close to your body and the air slows the transfer of your body’s thermal energy to the surroundings</a:t>
            </a:r>
            <a:endParaRPr lang="en-US" dirty="0"/>
          </a:p>
        </p:txBody>
      </p:sp>
      <p:pic>
        <p:nvPicPr>
          <p:cNvPr id="4" name="Picture 3" descr="Screen Shot 2014-10-23 at 10.15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106" y="2388155"/>
            <a:ext cx="2953914" cy="224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2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Insulated Buildings &amp; Thermoses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4937" y="1743308"/>
            <a:ext cx="6040785" cy="49827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Insulated buildings have fluffy material, such as fiberglass, that contains pockets of trapped air </a:t>
            </a:r>
          </a:p>
          <a:p>
            <a:r>
              <a:rPr lang="en-US" dirty="0" smtClean="0"/>
              <a:t>Insulation helps furnaces and air conditioners work more efficiently </a:t>
            </a:r>
          </a:p>
          <a:p>
            <a:r>
              <a:rPr lang="en-US" dirty="0" smtClean="0"/>
              <a:t>Thermoses contain two glass walls with very little air between these two walls (referred to by many as a vacuum) </a:t>
            </a:r>
          </a:p>
          <a:p>
            <a:pPr lvl="1"/>
            <a:r>
              <a:rPr lang="en-US" dirty="0" smtClean="0"/>
              <a:t>Glass is a good thermal insulator and a vacuum is a very good thermal insulator</a:t>
            </a:r>
          </a:p>
          <a:p>
            <a:r>
              <a:rPr lang="en-US" dirty="0" smtClean="0"/>
              <a:t>This prevents your food/drink from getting too cold/hot</a:t>
            </a:r>
            <a:endParaRPr lang="en-US" dirty="0"/>
          </a:p>
        </p:txBody>
      </p:sp>
      <p:pic>
        <p:nvPicPr>
          <p:cNvPr id="4" name="Picture 3" descr="Screen Shot 2014-10-23 at 10.18.3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23" y="2318602"/>
            <a:ext cx="2853378" cy="36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78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850639"/>
            <a:ext cx="8153400" cy="44958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What are the three ways to transfer thermal energy?</a:t>
            </a:r>
          </a:p>
          <a:p>
            <a:r>
              <a:rPr lang="en-US" sz="3600" dirty="0" smtClean="0"/>
              <a:t>What does each type of energy involve?</a:t>
            </a:r>
          </a:p>
          <a:p>
            <a:r>
              <a:rPr lang="en-US" sz="3600" dirty="0" smtClean="0"/>
              <a:t>What is happening in convection currents?</a:t>
            </a:r>
          </a:p>
          <a:p>
            <a:r>
              <a:rPr lang="en-US" sz="3600" dirty="0" smtClean="0"/>
              <a:t>What are two ways that we control heat?</a:t>
            </a:r>
          </a:p>
          <a:p>
            <a:r>
              <a:rPr lang="en-US" sz="3600" dirty="0" smtClean="0"/>
              <a:t>What is a thermal insulator?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3154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Review- Conduction, Convection,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your foldable yesterday we recorded the definitions of Conduction, Convection, and Radiation. </a:t>
            </a:r>
          </a:p>
          <a:p>
            <a:r>
              <a:rPr lang="en-US" dirty="0" smtClean="0"/>
              <a:t>What is the difference between the three ways that energy is transferred?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311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Conduction: </a:t>
            </a:r>
            <a:r>
              <a:rPr lang="en-US" dirty="0" smtClean="0"/>
              <a:t>the transfer of thermal energy by collisions between particles that make up matter</a:t>
            </a:r>
          </a:p>
          <a:p>
            <a:r>
              <a:rPr lang="en-US" dirty="0" smtClean="0"/>
              <a:t>Conductions occurs because particles that make up matter are in constant motion</a:t>
            </a:r>
          </a:p>
          <a:p>
            <a:r>
              <a:rPr lang="en-US" dirty="0" smtClean="0"/>
              <a:t>For conduction to occur objects must be</a:t>
            </a:r>
            <a:r>
              <a:rPr lang="en-US" b="1" dirty="0" smtClean="0"/>
              <a:t> in contact with each other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Screen Shot 2014-10-23 at 9.27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10" y="4271975"/>
            <a:ext cx="3439899" cy="25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4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Conduction- Thermal Conductors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0398" y="1600200"/>
            <a:ext cx="8153400" cy="449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Thermal Conductors</a:t>
            </a:r>
          </a:p>
          <a:p>
            <a:pPr lvl="1"/>
            <a:r>
              <a:rPr lang="en-US" sz="2800" dirty="0" smtClean="0"/>
              <a:t>The rate at which conduction transfers energy depends on the material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Conduction is faster in solids and liquids than in gases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In gases, particles are further apart and collisions are less frequent</a:t>
            </a:r>
          </a:p>
          <a:p>
            <a:pPr lvl="1"/>
            <a:r>
              <a:rPr lang="en-US" sz="2800" dirty="0" smtClean="0">
                <a:solidFill>
                  <a:srgbClr val="000000"/>
                </a:solidFill>
              </a:rPr>
              <a:t>The best thermal conductors are metals </a:t>
            </a:r>
          </a:p>
          <a:p>
            <a:pPr lvl="2"/>
            <a:r>
              <a:rPr lang="en-US" sz="2400" dirty="0" smtClean="0">
                <a:solidFill>
                  <a:srgbClr val="000000"/>
                </a:solidFill>
              </a:rPr>
              <a:t>This is why cooking pots are made of metal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4" name="Picture 3" descr="Screen Shot 2014-10-23 at 9.34.1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604" y="5151885"/>
            <a:ext cx="2211998" cy="13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91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Convection: </a:t>
            </a:r>
            <a:r>
              <a:rPr lang="en-US" sz="3600" dirty="0" smtClean="0"/>
              <a:t>the transfer of thermal energy in a fluid by the movements of warmer and cooler fluid</a:t>
            </a:r>
          </a:p>
          <a:p>
            <a:r>
              <a:rPr lang="en-US" sz="3600" dirty="0" smtClean="0"/>
              <a:t>When conduction occurs, more energetic particles collide with less energetic particles and transfer thermal energy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Convection requires a transfer of energy by fluids</a:t>
            </a:r>
          </a:p>
          <a:p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9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Convection- What’s Happening?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substances expand as their temperatures increase</a:t>
            </a:r>
          </a:p>
          <a:p>
            <a:r>
              <a:rPr lang="en-US" dirty="0" smtClean="0"/>
              <a:t>This means that as </a:t>
            </a:r>
            <a:r>
              <a:rPr lang="en-US" dirty="0" smtClean="0">
                <a:solidFill>
                  <a:srgbClr val="FF0000"/>
                </a:solidFill>
              </a:rPr>
              <a:t>particles move faster they tend to be further apart</a:t>
            </a:r>
          </a:p>
          <a:p>
            <a:r>
              <a:rPr lang="en-US" dirty="0" smtClean="0"/>
              <a:t>Remember: density = mass ÷ volume</a:t>
            </a:r>
          </a:p>
          <a:p>
            <a:pPr lvl="1"/>
            <a:r>
              <a:rPr lang="en-US" dirty="0" smtClean="0"/>
              <a:t>So as the fluid expands the volume increases but mass stays the same</a:t>
            </a:r>
          </a:p>
          <a:p>
            <a:pPr lvl="1"/>
            <a:r>
              <a:rPr lang="en-US" dirty="0" smtClean="0"/>
              <a:t>This means the </a:t>
            </a:r>
            <a:r>
              <a:rPr lang="en-US" b="1" dirty="0" smtClean="0">
                <a:solidFill>
                  <a:srgbClr val="FF0000"/>
                </a:solidFill>
              </a:rPr>
              <a:t>fluids density decreases when it is heated</a:t>
            </a:r>
          </a:p>
        </p:txBody>
      </p:sp>
    </p:spTree>
    <p:extLst>
      <p:ext uri="{BB962C8B-B14F-4D97-AF65-F5344CB8AC3E}">
        <p14:creationId xmlns:p14="http://schemas.microsoft.com/office/powerpoint/2010/main" val="3157326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Convection- What’s Happening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Because fluids decrease in density when heated, fluids that absorb thermal energy decrease in density</a:t>
            </a:r>
          </a:p>
          <a:p>
            <a:r>
              <a:rPr lang="en-US" dirty="0" smtClean="0"/>
              <a:t>The density for a warmer fluid is less than density of a cooler fluid</a:t>
            </a:r>
          </a:p>
          <a:p>
            <a:r>
              <a:rPr lang="en-US" dirty="0" smtClean="0"/>
              <a:t>This </a:t>
            </a:r>
            <a:r>
              <a:rPr lang="en-US" b="1" dirty="0" smtClean="0">
                <a:solidFill>
                  <a:srgbClr val="FF0000"/>
                </a:solidFill>
              </a:rPr>
              <a:t>difference in density is what drives convection </a:t>
            </a:r>
          </a:p>
          <a:p>
            <a:r>
              <a:rPr lang="en-US" dirty="0" smtClean="0"/>
              <a:t>Warmer portions of the fluid rise to the top of the fluid and cooler portions sink</a:t>
            </a:r>
          </a:p>
          <a:p>
            <a:r>
              <a:rPr lang="en-US" dirty="0" smtClean="0"/>
              <a:t>If a fluid is heated from below, convection currents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127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Convection Currents- Deserts &amp; Rainforests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8594" y="1600199"/>
            <a:ext cx="8457454" cy="5257801"/>
          </a:xfrm>
        </p:spPr>
        <p:txBody>
          <a:bodyPr>
            <a:normAutofit/>
          </a:bodyPr>
          <a:lstStyle/>
          <a:p>
            <a:r>
              <a:rPr lang="en-US" dirty="0" smtClean="0"/>
              <a:t>Earth’s atmosphere is a fluid that is made of various gases</a:t>
            </a:r>
          </a:p>
          <a:p>
            <a:r>
              <a:rPr lang="en-US" dirty="0" smtClean="0"/>
              <a:t>The atmosphere is warmer at the equator than at the north and south poles</a:t>
            </a:r>
          </a:p>
          <a:p>
            <a:r>
              <a:rPr lang="en-US" dirty="0" smtClean="0"/>
              <a:t>These temp differences </a:t>
            </a:r>
          </a:p>
          <a:p>
            <a:pPr marL="365760" lvl="1" indent="0">
              <a:buNone/>
            </a:pPr>
            <a:r>
              <a:rPr lang="en-US" dirty="0"/>
              <a:t>p</a:t>
            </a:r>
            <a:r>
              <a:rPr lang="en-US" dirty="0" smtClean="0"/>
              <a:t>roduce convection currents</a:t>
            </a:r>
          </a:p>
          <a:p>
            <a:pPr marL="365760" lvl="1" indent="0">
              <a:buNone/>
            </a:pPr>
            <a:r>
              <a:rPr lang="en-US" dirty="0"/>
              <a:t>t</a:t>
            </a:r>
            <a:r>
              <a:rPr lang="en-US" dirty="0" smtClean="0"/>
              <a:t>hat carry thermal energy away</a:t>
            </a:r>
          </a:p>
          <a:p>
            <a:pPr marL="365760" lvl="1" indent="0">
              <a:buNone/>
            </a:pPr>
            <a:r>
              <a:rPr lang="en-US" dirty="0"/>
              <a:t>f</a:t>
            </a:r>
            <a:r>
              <a:rPr lang="en-US" dirty="0" smtClean="0"/>
              <a:t>rom the equator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As the air rises is cools and loses moisture. Rain then falls over the equator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14-10-23 at 9.5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40" y="3202040"/>
            <a:ext cx="3340707" cy="2815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01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Radiation: </a:t>
            </a:r>
            <a:r>
              <a:rPr lang="en-US" sz="2800" dirty="0" smtClean="0"/>
              <a:t>the transfer of energy by electromagnetic waves, such as light and microwaves </a:t>
            </a:r>
          </a:p>
          <a:p>
            <a:r>
              <a:rPr lang="en-US" sz="2800" dirty="0" smtClean="0"/>
              <a:t>Radiation can travel through space even when matter is not present </a:t>
            </a:r>
          </a:p>
          <a:p>
            <a:r>
              <a:rPr lang="en-US" sz="2800" dirty="0" smtClean="0"/>
              <a:t>Energy transferred by radiation is called </a:t>
            </a:r>
            <a:r>
              <a:rPr lang="en-US" sz="2800" u="sng" dirty="0" smtClean="0"/>
              <a:t>radiant energy </a:t>
            </a:r>
          </a:p>
          <a:p>
            <a:endParaRPr lang="en-US" sz="2800" dirty="0"/>
          </a:p>
        </p:txBody>
      </p:sp>
      <p:pic>
        <p:nvPicPr>
          <p:cNvPr id="4" name="Picture 3" descr="Screen Shot 2014-10-23 at 9.54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78" y="4251752"/>
            <a:ext cx="5459572" cy="260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7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1206</TotalTime>
  <Words>759</Words>
  <Application>Microsoft Macintosh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Conduction, Convection, &amp; Radiation</vt:lpstr>
      <vt:lpstr>Let’s Review- Conduction, Convection, Radiation</vt:lpstr>
      <vt:lpstr>Conduction</vt:lpstr>
      <vt:lpstr>Conduction- Thermal Conductors</vt:lpstr>
      <vt:lpstr>Convection</vt:lpstr>
      <vt:lpstr>Convection- What’s Happening?</vt:lpstr>
      <vt:lpstr>Convection- What’s Happening cont…</vt:lpstr>
      <vt:lpstr>Convection Currents- Deserts &amp; Rainforests</vt:lpstr>
      <vt:lpstr>Radiation</vt:lpstr>
      <vt:lpstr>Radiation and Matter</vt:lpstr>
      <vt:lpstr>Radiation in Solids, Liquids, and Gases</vt:lpstr>
      <vt:lpstr>Controlling Heat</vt:lpstr>
      <vt:lpstr>Controlling Heat- Thermal Insulators </vt:lpstr>
      <vt:lpstr>Insulated Buildings &amp; Thermoses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Conduction, Convection, &amp; Radiation</dc:title>
  <dc:creator>Michaine Purvis</dc:creator>
  <cp:lastModifiedBy>Michaine Purvis</cp:lastModifiedBy>
  <cp:revision>9</cp:revision>
  <dcterms:created xsi:type="dcterms:W3CDTF">2014-10-22T19:24:24Z</dcterms:created>
  <dcterms:modified xsi:type="dcterms:W3CDTF">2017-03-22T02:21:19Z</dcterms:modified>
</cp:coreProperties>
</file>