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1253657"/>
            <a:ext cx="8307387" cy="998504"/>
          </a:xfrm>
        </p:spPr>
        <p:txBody>
          <a:bodyPr/>
          <a:lstStyle/>
          <a:p>
            <a:r>
              <a:rPr lang="en-US" dirty="0" smtClean="0"/>
              <a:t>Torque &amp; Simple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2263814"/>
            <a:ext cx="8307387" cy="7530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Chapter 7 Section 4</a:t>
            </a:r>
            <a:endParaRPr lang="en-US" sz="2800" dirty="0"/>
          </a:p>
        </p:txBody>
      </p:sp>
      <p:pic>
        <p:nvPicPr>
          <p:cNvPr id="4" name="Picture 3" descr="Screen Shot 2015-03-28 at 12.2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3" y="3150639"/>
            <a:ext cx="3670078" cy="2606287"/>
          </a:xfrm>
          <a:prstGeom prst="rect">
            <a:avLst/>
          </a:prstGeom>
        </p:spPr>
      </p:pic>
      <p:pic>
        <p:nvPicPr>
          <p:cNvPr id="5" name="Picture 4" descr="Screen Shot 2015-03-28 at 12.27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57" y="3348585"/>
            <a:ext cx="3539996" cy="27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9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Practice Problem</a:t>
            </a:r>
            <a:endParaRPr lang="en-US" sz="4000" dirty="0"/>
          </a:p>
        </p:txBody>
      </p:sp>
      <p:pic>
        <p:nvPicPr>
          <p:cNvPr id="4" name="Content Placeholder 3" descr="Screen Shot 2015-03-28 at 1.03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3" b="-5493"/>
          <a:stretch>
            <a:fillRect/>
          </a:stretch>
        </p:blipFill>
        <p:spPr>
          <a:xfrm>
            <a:off x="287071" y="2599765"/>
            <a:ext cx="6118791" cy="2571353"/>
          </a:xfrm>
        </p:spPr>
      </p:pic>
      <p:pic>
        <p:nvPicPr>
          <p:cNvPr id="5" name="Picture 4" descr="Screen Shot 2015-03-28 at 1.0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07" y="4070699"/>
            <a:ext cx="2844800" cy="2514600"/>
          </a:xfrm>
          <a:prstGeom prst="rect">
            <a:avLst/>
          </a:prstGeom>
        </p:spPr>
      </p:pic>
      <p:pic>
        <p:nvPicPr>
          <p:cNvPr id="7" name="Picture 6" descr="Screen Shot 2015-03-28 at 1.05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" y="5137202"/>
            <a:ext cx="4307389" cy="1361298"/>
          </a:xfrm>
          <a:prstGeom prst="rect">
            <a:avLst/>
          </a:prstGeom>
        </p:spPr>
      </p:pic>
      <p:pic>
        <p:nvPicPr>
          <p:cNvPr id="8" name="Picture 7" descr="Screen Shot 2015-03-28 at 1.05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87" y="1285571"/>
            <a:ext cx="3795434" cy="19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8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Simple Machines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6" y="2756646"/>
            <a:ext cx="5783230" cy="3491753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A </a:t>
            </a:r>
            <a:r>
              <a:rPr lang="en-US" b="1" u="sng" dirty="0" smtClean="0"/>
              <a:t>machine</a:t>
            </a:r>
            <a:r>
              <a:rPr lang="en-US" dirty="0" smtClean="0"/>
              <a:t> is any device that transmits or modifies force, usually by changing the force applied to an object. </a:t>
            </a:r>
          </a:p>
          <a:p>
            <a:r>
              <a:rPr lang="en-US" dirty="0" smtClean="0"/>
              <a:t>All machines are combinations or modifications of six fundamental types of machines</a:t>
            </a:r>
          </a:p>
          <a:p>
            <a:r>
              <a:rPr lang="en-US" dirty="0" smtClean="0"/>
              <a:t>These six simple machines are: </a:t>
            </a:r>
          </a:p>
          <a:p>
            <a:pPr lvl="1"/>
            <a:r>
              <a:rPr lang="en-US" dirty="0" smtClean="0"/>
              <a:t>Lever, Pulley, Inclined plane, Wheel &amp; axle, Wedge, &amp; Screw</a:t>
            </a:r>
          </a:p>
        </p:txBody>
      </p:sp>
      <p:pic>
        <p:nvPicPr>
          <p:cNvPr id="5" name="Picture 4" descr="Screen Shot 2015-03-30 at 5.17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31" y="1714499"/>
            <a:ext cx="2667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6 Simple Machines</a:t>
            </a:r>
            <a:endParaRPr lang="en-US" sz="4000" dirty="0"/>
          </a:p>
        </p:txBody>
      </p:sp>
      <p:pic>
        <p:nvPicPr>
          <p:cNvPr id="4" name="Content Placeholder 3" descr="Screen Shot 2015-03-30 at 5.16.2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r="69"/>
          <a:stretch/>
        </p:blipFill>
        <p:spPr>
          <a:xfrm>
            <a:off x="1600470" y="2756646"/>
            <a:ext cx="5897391" cy="3830758"/>
          </a:xfrm>
        </p:spPr>
      </p:pic>
    </p:spTree>
    <p:extLst>
      <p:ext uri="{BB962C8B-B14F-4D97-AF65-F5344CB8AC3E}">
        <p14:creationId xmlns:p14="http://schemas.microsoft.com/office/powerpoint/2010/main" val="121460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Using Simple Machines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a simple machine is to change the direction or magnitude of an input force. </a:t>
            </a:r>
          </a:p>
          <a:p>
            <a:r>
              <a:rPr lang="en-US" dirty="0" smtClean="0"/>
              <a:t>A useful way of characterizing a simple machine is to compare how large the output force is relative to the input force</a:t>
            </a:r>
          </a:p>
          <a:p>
            <a:r>
              <a:rPr lang="en-US" dirty="0" smtClean="0"/>
              <a:t>This ratio is called the machine’s mechanical advantage </a:t>
            </a:r>
            <a:endParaRPr lang="en-US" dirty="0"/>
          </a:p>
        </p:txBody>
      </p:sp>
      <p:pic>
        <p:nvPicPr>
          <p:cNvPr id="4" name="Picture 3" descr="Screen Shot 2015-03-30 at 5.2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44" y="4895045"/>
            <a:ext cx="3630426" cy="13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Advantage</a:t>
            </a:r>
            <a:br>
              <a:rPr lang="en-US" dirty="0" smtClean="0"/>
            </a:br>
            <a:r>
              <a:rPr lang="en-US" dirty="0" smtClean="0"/>
              <a:t> &amp;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friction is disregarded, the input torque will equal the output torque</a:t>
            </a:r>
          </a:p>
          <a:p>
            <a:r>
              <a:rPr lang="en-US" dirty="0" smtClean="0"/>
              <a:t>The relationship can be written as follows: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Subbing this expression into the definition of mechanical advantage gives the following: </a:t>
            </a:r>
            <a:endParaRPr lang="en-US" dirty="0"/>
          </a:p>
        </p:txBody>
      </p:sp>
      <p:pic>
        <p:nvPicPr>
          <p:cNvPr id="4" name="Picture 3" descr="Screen Shot 2015-03-30 at 5.2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53" y="3231936"/>
            <a:ext cx="1976835" cy="1207227"/>
          </a:xfrm>
          <a:prstGeom prst="rect">
            <a:avLst/>
          </a:prstGeom>
        </p:spPr>
      </p:pic>
      <p:pic>
        <p:nvPicPr>
          <p:cNvPr id="5" name="Picture 4" descr="Screen Shot 2015-03-30 at 5.26.3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8860"/>
          <a:stretch/>
        </p:blipFill>
        <p:spPr>
          <a:xfrm>
            <a:off x="3427097" y="5166331"/>
            <a:ext cx="2348519" cy="957203"/>
          </a:xfrm>
          <a:prstGeom prst="rect">
            <a:avLst/>
          </a:prstGeom>
        </p:spPr>
      </p:pic>
      <p:pic>
        <p:nvPicPr>
          <p:cNvPr id="6" name="Picture 5" descr="Screen Shot 2015-03-30 at 5.29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88" y="199465"/>
            <a:ext cx="3073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8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 Alter the Force &amp; </a:t>
            </a:r>
            <a:br>
              <a:rPr lang="en-US" dirty="0" smtClean="0"/>
            </a:br>
            <a:r>
              <a:rPr lang="en-US" dirty="0" smtClean="0"/>
              <a:t>Distance Moved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5551051" cy="3491753"/>
          </a:xfrm>
        </p:spPr>
        <p:txBody>
          <a:bodyPr/>
          <a:lstStyle/>
          <a:p>
            <a:r>
              <a:rPr lang="en-US" dirty="0" smtClean="0"/>
              <a:t>A machine can (</a:t>
            </a:r>
            <a:r>
              <a:rPr lang="en-US" b="1" dirty="0" smtClean="0"/>
              <a:t>increase</a:t>
            </a:r>
            <a:r>
              <a:rPr lang="en-US" dirty="0" smtClean="0"/>
              <a:t>/decrease) the force acting on an object at the (</a:t>
            </a:r>
            <a:r>
              <a:rPr lang="en-US" b="1" dirty="0" smtClean="0"/>
              <a:t>expense</a:t>
            </a:r>
            <a:r>
              <a:rPr lang="en-US" dirty="0" smtClean="0"/>
              <a:t>/gain) of the distance moved, but the product of the two – the work done on an object – is constant.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5-03-30 at 5.33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8399"/>
            <a:ext cx="2628900" cy="5080000"/>
          </a:xfrm>
          <a:prstGeom prst="rect">
            <a:avLst/>
          </a:prstGeom>
        </p:spPr>
      </p:pic>
      <p:pic>
        <p:nvPicPr>
          <p:cNvPr id="6" name="Picture 5" descr="Screen Shot 2015-03-30 at 5.37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4545753"/>
            <a:ext cx="55499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Force &amp; Distance</a:t>
            </a:r>
            <a:endParaRPr lang="en-US" dirty="0"/>
          </a:p>
        </p:txBody>
      </p:sp>
      <p:pic>
        <p:nvPicPr>
          <p:cNvPr id="4" name="Content Placeholder 3" descr="Screen Shot 2015-03-30 at 5.32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72" b="-9972"/>
          <a:stretch>
            <a:fillRect/>
          </a:stretch>
        </p:blipFill>
        <p:spPr>
          <a:xfrm>
            <a:off x="172375" y="2599766"/>
            <a:ext cx="8682289" cy="3648634"/>
          </a:xfrm>
        </p:spPr>
      </p:pic>
    </p:spTree>
    <p:extLst>
      <p:ext uri="{BB962C8B-B14F-4D97-AF65-F5344CB8AC3E}">
        <p14:creationId xmlns:p14="http://schemas.microsoft.com/office/powerpoint/2010/main" val="911751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696919"/>
          </a:xfrm>
        </p:spPr>
        <p:txBody>
          <a:bodyPr>
            <a:normAutofit/>
          </a:bodyPr>
          <a:lstStyle/>
          <a:p>
            <a:r>
              <a:rPr lang="en-US" dirty="0" smtClean="0"/>
              <a:t>Real machines are not frictionless and thus they dissipate energy. </a:t>
            </a:r>
          </a:p>
          <a:p>
            <a:r>
              <a:rPr lang="en-US" dirty="0" smtClean="0"/>
              <a:t>When the parts of a machine move and contact other objects some of the input energy is dissipated as sound or heat. 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efficiency </a:t>
            </a:r>
            <a:r>
              <a:rPr lang="en-US" dirty="0" smtClean="0"/>
              <a:t>of a machine is the ratio of useful work output to work input and is defined by the following equation: </a:t>
            </a:r>
          </a:p>
          <a:p>
            <a:endParaRPr lang="en-US" dirty="0"/>
          </a:p>
          <a:p>
            <a:r>
              <a:rPr lang="en-US" dirty="0" smtClean="0"/>
              <a:t>If a machine is frictionless the output work = input work. Thus the mechanical energy of an ideal machine is 1 or 100%</a:t>
            </a:r>
            <a:endParaRPr lang="en-US" dirty="0"/>
          </a:p>
        </p:txBody>
      </p:sp>
      <p:pic>
        <p:nvPicPr>
          <p:cNvPr id="4" name="Picture 3" descr="Screen Shot 2015-03-30 at 5.4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44" y="4546339"/>
            <a:ext cx="1774435" cy="1154452"/>
          </a:xfrm>
          <a:prstGeom prst="rect">
            <a:avLst/>
          </a:prstGeom>
        </p:spPr>
      </p:pic>
      <p:pic>
        <p:nvPicPr>
          <p:cNvPr id="5" name="Picture 4" descr="Screen Shot 2015-03-30 at 5.4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25" y="363886"/>
            <a:ext cx="3003059" cy="23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8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930596"/>
            <a:ext cx="8308975" cy="3491753"/>
          </a:xfrm>
        </p:spPr>
        <p:txBody>
          <a:bodyPr/>
          <a:lstStyle/>
          <a:p>
            <a:r>
              <a:rPr lang="en-US" dirty="0" smtClean="0"/>
              <a:t>Determine whether each of the following situations involves linear motion, rotational motion, or a combo of the two:</a:t>
            </a:r>
          </a:p>
          <a:p>
            <a:pPr lvl="1"/>
            <a:r>
              <a:rPr lang="en-US" dirty="0" smtClean="0"/>
              <a:t>A baseball dropped from the roof of a house</a:t>
            </a:r>
          </a:p>
          <a:p>
            <a:pPr lvl="1"/>
            <a:r>
              <a:rPr lang="en-US" dirty="0" smtClean="0"/>
              <a:t>A baseball rolling toward third base</a:t>
            </a:r>
          </a:p>
          <a:p>
            <a:pPr lvl="1"/>
            <a:r>
              <a:rPr lang="en-US" dirty="0" smtClean="0"/>
              <a:t>A door swinging open</a:t>
            </a:r>
          </a:p>
          <a:p>
            <a:r>
              <a:rPr lang="en-US" dirty="0" smtClean="0"/>
              <a:t>What quantity describes the ability of a force to rotate an object? </a:t>
            </a:r>
          </a:p>
          <a:p>
            <a:r>
              <a:rPr lang="en-US" dirty="0" smtClean="0"/>
              <a:t>How would the force needed to open a door change if you put the handle in the middle of the door?</a:t>
            </a:r>
            <a:endParaRPr lang="en-US" dirty="0"/>
          </a:p>
        </p:txBody>
      </p:sp>
      <p:pic>
        <p:nvPicPr>
          <p:cNvPr id="4" name="Picture 3" descr="Screen Shot 2015-03-28 at 12.0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7" y="177799"/>
            <a:ext cx="2585545" cy="25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are we learning today?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difference between torque and force</a:t>
            </a:r>
          </a:p>
          <a:p>
            <a:r>
              <a:rPr lang="en-US" sz="2400" dirty="0" smtClean="0"/>
              <a:t>Calculate the magnitude of torque on an object</a:t>
            </a:r>
          </a:p>
          <a:p>
            <a:r>
              <a:rPr lang="en-US" sz="2400" dirty="0" smtClean="0"/>
              <a:t>Identify the 6 types of simple machines</a:t>
            </a:r>
          </a:p>
          <a:p>
            <a:r>
              <a:rPr lang="en-US" sz="2400" dirty="0" smtClean="0"/>
              <a:t>Calculate the mechanical advantage of a simple machine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83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Rotational Motion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chapter we’ve discussed circular motion and objects that move in a circular path. </a:t>
            </a:r>
          </a:p>
          <a:p>
            <a:r>
              <a:rPr lang="en-US" dirty="0" smtClean="0"/>
              <a:t>In this section we will examine a related type of motion: the motion of a rotating rigid object. </a:t>
            </a:r>
            <a:endParaRPr lang="en-US" dirty="0"/>
          </a:p>
        </p:txBody>
      </p:sp>
      <p:pic>
        <p:nvPicPr>
          <p:cNvPr id="4" name="Picture 3" descr="Screen Shot 2015-03-28 at 12.3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41" y="4030068"/>
            <a:ext cx="3462791" cy="26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Rotational &amp; Translational Motion</a:t>
            </a:r>
            <a:endParaRPr lang="en-US" sz="4000" dirty="0"/>
          </a:p>
        </p:txBody>
      </p:sp>
      <p:pic>
        <p:nvPicPr>
          <p:cNvPr id="4" name="Content Placeholder 3" descr="Screen Shot 2015-03-28 at 12.40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r="11104"/>
          <a:stretch>
            <a:fillRect/>
          </a:stretch>
        </p:blipFill>
        <p:spPr>
          <a:xfrm>
            <a:off x="1565898" y="3294889"/>
            <a:ext cx="6913006" cy="2905113"/>
          </a:xfrm>
        </p:spPr>
      </p:pic>
      <p:pic>
        <p:nvPicPr>
          <p:cNvPr id="5" name="Picture 4" descr="Screen Shot 2015-03-28 at 12.4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4" y="2797218"/>
            <a:ext cx="27432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5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Torque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ability of a force to rotate an object around some axis is measured by a quantity called </a:t>
            </a:r>
            <a:r>
              <a:rPr lang="en-US" b="1" u="sng" dirty="0" smtClean="0"/>
              <a:t>torque</a:t>
            </a:r>
          </a:p>
          <a:p>
            <a:r>
              <a:rPr lang="en-US" dirty="0" smtClean="0"/>
              <a:t>Torque depends on the force and the lever arm </a:t>
            </a:r>
          </a:p>
          <a:p>
            <a:r>
              <a:rPr lang="en-US" dirty="0" smtClean="0"/>
              <a:t>How easily an object rotates depends not only on how much force is applied but also where the force is applied. </a:t>
            </a:r>
          </a:p>
          <a:p>
            <a:r>
              <a:rPr lang="en-US" dirty="0" smtClean="0"/>
              <a:t>The farther from the axis of rotation, the easier it is to rotate the object and the more toque is produced. </a:t>
            </a:r>
          </a:p>
          <a:p>
            <a:r>
              <a:rPr lang="en-US" dirty="0" smtClean="0"/>
              <a:t>The perpendicular distance from the axis of rotation to a line drawn along the direction of the force is called the </a:t>
            </a:r>
            <a:r>
              <a:rPr lang="en-US" b="1" u="sng" dirty="0" smtClean="0"/>
              <a:t>lever arm. </a:t>
            </a:r>
            <a:endParaRPr lang="en-US" b="1" u="sng" dirty="0"/>
          </a:p>
        </p:txBody>
      </p:sp>
      <p:pic>
        <p:nvPicPr>
          <p:cNvPr id="4" name="Picture 3" descr="Screen Shot 2015-03-28 at 12.4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15" y="375658"/>
            <a:ext cx="6217829" cy="20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8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Torques &amp; Angles</a:t>
            </a:r>
            <a:endParaRPr lang="en-US" dirty="0"/>
          </a:p>
        </p:txBody>
      </p:sp>
      <p:pic>
        <p:nvPicPr>
          <p:cNvPr id="4" name="Content Placeholder 3" descr="Screen Shot 2015-03-28 at 12.46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97" b="-15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60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Lever Arm Depends on the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do not have to be perpendicular to cause the object to rotate</a:t>
            </a:r>
          </a:p>
          <a:p>
            <a:r>
              <a:rPr lang="en-US" dirty="0" smtClean="0"/>
              <a:t>When the angle is less than 90 degrees, the door will still rotate but not as easily</a:t>
            </a:r>
          </a:p>
          <a:p>
            <a:endParaRPr lang="en-US" dirty="0"/>
          </a:p>
        </p:txBody>
      </p:sp>
      <p:pic>
        <p:nvPicPr>
          <p:cNvPr id="4" name="Picture 3" descr="Screen Shot 2015-03-28 at 12.5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32" y="4098635"/>
            <a:ext cx="2865372" cy="2416579"/>
          </a:xfrm>
          <a:prstGeom prst="rect">
            <a:avLst/>
          </a:prstGeom>
        </p:spPr>
      </p:pic>
      <p:pic>
        <p:nvPicPr>
          <p:cNvPr id="5" name="Picture 4" descr="Screen Shot 2015-03-28 at 12.51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07" y="3952045"/>
            <a:ext cx="3067393" cy="22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Torque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5161593" cy="34917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symbol for torque is the Greek letter tau (</a:t>
            </a:r>
            <a:r>
              <a:rPr lang="en-US" sz="2400" dirty="0" err="1" smtClean="0"/>
              <a:t>τ</a:t>
            </a:r>
            <a:r>
              <a:rPr lang="en-US" sz="2400" dirty="0" smtClean="0"/>
              <a:t>)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SI unit of torque is </a:t>
            </a:r>
            <a:r>
              <a:rPr lang="en-US" sz="2400" dirty="0" err="1" smtClean="0"/>
              <a:t>Nxm</a:t>
            </a:r>
            <a:endParaRPr lang="en-US" sz="2400" dirty="0"/>
          </a:p>
        </p:txBody>
      </p:sp>
      <p:pic>
        <p:nvPicPr>
          <p:cNvPr id="4" name="Picture 3" descr="Screen Shot 2015-03-28 at 12.5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3725589"/>
            <a:ext cx="6903677" cy="1666947"/>
          </a:xfrm>
          <a:prstGeom prst="rect">
            <a:avLst/>
          </a:prstGeom>
        </p:spPr>
      </p:pic>
      <p:pic>
        <p:nvPicPr>
          <p:cNvPr id="6" name="Picture 5" descr="Screen Shot 2015-03-28 at 12.56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28" y="290097"/>
            <a:ext cx="3314948" cy="343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 &amp; Its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6" y="2756646"/>
            <a:ext cx="5280368" cy="3491753"/>
          </a:xfrm>
        </p:spPr>
        <p:txBody>
          <a:bodyPr>
            <a:noAutofit/>
          </a:bodyPr>
          <a:lstStyle/>
          <a:p>
            <a:r>
              <a:rPr lang="en-US" sz="2400" dirty="0" smtClean="0"/>
              <a:t>Torque is a vector quantity, meaning it has both a magnitude and a direction</a:t>
            </a:r>
          </a:p>
          <a:p>
            <a:r>
              <a:rPr lang="en-US" sz="2400" dirty="0" smtClean="0"/>
              <a:t>This means that it must have a positive or negative sign depending on the direction the force tends to rotate an object</a:t>
            </a:r>
          </a:p>
          <a:p>
            <a:r>
              <a:rPr lang="en-US" sz="2400" dirty="0" smtClean="0"/>
              <a:t>If force is directed up, up = positive, the motion is counterclockwise </a:t>
            </a:r>
          </a:p>
          <a:p>
            <a:endParaRPr lang="en-US" sz="2400" dirty="0"/>
          </a:p>
        </p:txBody>
      </p:sp>
      <p:pic>
        <p:nvPicPr>
          <p:cNvPr id="5" name="Picture 4" descr="Screen Shot 2015-03-28 at 12.5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94" y="1319463"/>
            <a:ext cx="3174815" cy="49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0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252</TotalTime>
  <Words>662</Words>
  <Application>Microsoft Macintosh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Expo</vt:lpstr>
      <vt:lpstr>Torque &amp; Simple Machines</vt:lpstr>
      <vt:lpstr>What are we learning today?</vt:lpstr>
      <vt:lpstr>Rotational Motion</vt:lpstr>
      <vt:lpstr>Rotational &amp; Translational Motion</vt:lpstr>
      <vt:lpstr>Torque</vt:lpstr>
      <vt:lpstr>Torques &amp; Angles</vt:lpstr>
      <vt:lpstr>The Lever Arm Depends on the Angle</vt:lpstr>
      <vt:lpstr>Torque</vt:lpstr>
      <vt:lpstr>Torque &amp; Its Sign</vt:lpstr>
      <vt:lpstr>Practice Problem</vt:lpstr>
      <vt:lpstr>Types of Simple Machines</vt:lpstr>
      <vt:lpstr>6 Simple Machines</vt:lpstr>
      <vt:lpstr>Using Simple Machines</vt:lpstr>
      <vt:lpstr>Mechanical Advantage  &amp; Torque</vt:lpstr>
      <vt:lpstr>Machines Alter the Force &amp;  Distance Moved</vt:lpstr>
      <vt:lpstr>Changing Force &amp; Distance</vt:lpstr>
      <vt:lpstr>Efficiency of Machines</vt:lpstr>
      <vt:lpstr>Wrap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Torque &amp; Simple Machines</dc:title>
  <dc:creator>Michaine Purvis</dc:creator>
  <cp:lastModifiedBy>Michaine Purvis</cp:lastModifiedBy>
  <cp:revision>11</cp:revision>
  <dcterms:created xsi:type="dcterms:W3CDTF">2015-03-28T17:25:06Z</dcterms:created>
  <dcterms:modified xsi:type="dcterms:W3CDTF">2015-03-30T23:00:16Z</dcterms:modified>
</cp:coreProperties>
</file>