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Newton’s Law of Universal Gravitation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Chapter 7 Section 2</a:t>
            </a:r>
            <a:endParaRPr lang="en-US" sz="2000" dirty="0"/>
          </a:p>
        </p:txBody>
      </p:sp>
      <p:pic>
        <p:nvPicPr>
          <p:cNvPr id="4" name="Picture 3" descr="Screen Shot 2015-03-16 at 7.01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1000" y="1376799"/>
            <a:ext cx="5875247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2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7" y="377900"/>
            <a:ext cx="8485017" cy="886968"/>
          </a:xfrm>
        </p:spPr>
        <p:txBody>
          <a:bodyPr/>
          <a:lstStyle/>
          <a:p>
            <a:r>
              <a:rPr lang="en-US" sz="3600" dirty="0" smtClean="0"/>
              <a:t>Cavendish: Value of G + Earth’s Mass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761" y="1520259"/>
            <a:ext cx="6868823" cy="51958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1789, Henry Cavendish conducted an experiment that determined the value of the constant G. </a:t>
            </a:r>
          </a:p>
          <a:p>
            <a:r>
              <a:rPr lang="en-US" sz="2000" dirty="0" smtClean="0"/>
              <a:t>Once he found the value of G, he used Newton’s Law of Gravitation to solve for the mass of the earth</a:t>
            </a:r>
          </a:p>
          <a:p>
            <a:r>
              <a:rPr lang="en-US" sz="2000" dirty="0" smtClean="0"/>
              <a:t>His experiment:</a:t>
            </a:r>
          </a:p>
          <a:p>
            <a:pPr lvl="1"/>
            <a:r>
              <a:rPr lang="en-US" sz="2000" dirty="0" smtClean="0"/>
              <a:t>Two small spheres are fixed to the ends of a suspended light rod.</a:t>
            </a:r>
          </a:p>
          <a:p>
            <a:pPr lvl="1"/>
            <a:r>
              <a:rPr lang="en-US" sz="2000" dirty="0" smtClean="0"/>
              <a:t>They are attracted to two larger spheres by the gravitational force</a:t>
            </a:r>
          </a:p>
          <a:p>
            <a:pPr lvl="1"/>
            <a:r>
              <a:rPr lang="en-US" sz="2000" dirty="0" smtClean="0"/>
              <a:t>The angle of rotation is measured with a light beam and is then used to determine the gravitational force between the two spheres </a:t>
            </a:r>
          </a:p>
          <a:p>
            <a:pPr lvl="1"/>
            <a:r>
              <a:rPr lang="en-US" sz="2000" dirty="0" smtClean="0"/>
              <a:t>When the masses, distance between them, and gravitational force is known you can solve for G. </a:t>
            </a:r>
          </a:p>
        </p:txBody>
      </p:sp>
    </p:spTree>
    <p:extLst>
      <p:ext uri="{BB962C8B-B14F-4D97-AF65-F5344CB8AC3E}">
        <p14:creationId xmlns:p14="http://schemas.microsoft.com/office/powerpoint/2010/main" val="58539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618" y="685800"/>
            <a:ext cx="5606620" cy="886968"/>
          </a:xfrm>
        </p:spPr>
        <p:txBody>
          <a:bodyPr/>
          <a:lstStyle/>
          <a:p>
            <a:r>
              <a:rPr lang="en-US" sz="3600" dirty="0" smtClean="0"/>
              <a:t>Cavendish’s Experiment</a:t>
            </a:r>
            <a:endParaRPr lang="en-US" sz="3600" dirty="0"/>
          </a:p>
        </p:txBody>
      </p:sp>
      <p:pic>
        <p:nvPicPr>
          <p:cNvPr id="4" name="Content Placeholder 3" descr="Screen Shot 2015-03-16 at 6.25.0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0" b="3077"/>
          <a:stretch/>
        </p:blipFill>
        <p:spPr>
          <a:xfrm>
            <a:off x="211644" y="1556273"/>
            <a:ext cx="8644182" cy="49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5 at 1.2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8" y="0"/>
            <a:ext cx="3530600" cy="212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527" y="325862"/>
            <a:ext cx="5914467" cy="886968"/>
          </a:xfrm>
        </p:spPr>
        <p:txBody>
          <a:bodyPr/>
          <a:lstStyle/>
          <a:p>
            <a:r>
              <a:rPr lang="en-US" sz="3600" dirty="0" smtClean="0"/>
              <a:t>Gravity is a Field Force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482" y="1572768"/>
            <a:ext cx="6791861" cy="4816165"/>
          </a:xfrm>
        </p:spPr>
        <p:txBody>
          <a:bodyPr>
            <a:noAutofit/>
          </a:bodyPr>
          <a:lstStyle/>
          <a:p>
            <a:r>
              <a:rPr lang="en-US" sz="2000" dirty="0" smtClean="0"/>
              <a:t>Newton wasn’t able to explain how objects can exert forces on one another without touching. </a:t>
            </a:r>
          </a:p>
          <a:p>
            <a:r>
              <a:rPr lang="en-US" sz="2000" dirty="0" smtClean="0"/>
              <a:t>His theory described gravity but didn’t explain how it worked. </a:t>
            </a:r>
          </a:p>
          <a:p>
            <a:r>
              <a:rPr lang="en-US" sz="2000" dirty="0" smtClean="0"/>
              <a:t>Scientists theorized that masses create a gravitational field in space. Gravity is the interaction between a mass and the </a:t>
            </a:r>
            <a:r>
              <a:rPr lang="en-US" sz="2000" dirty="0" err="1" smtClean="0"/>
              <a:t>grav</a:t>
            </a:r>
            <a:r>
              <a:rPr lang="en-US" sz="2000" dirty="0" smtClean="0"/>
              <a:t>. </a:t>
            </a:r>
            <a:r>
              <a:rPr lang="en-US" sz="2000" dirty="0"/>
              <a:t>f</a:t>
            </a:r>
            <a:r>
              <a:rPr lang="en-US" sz="2000" dirty="0" smtClean="0"/>
              <a:t>orce created </a:t>
            </a:r>
            <a:r>
              <a:rPr lang="en-US" sz="2000" dirty="0" smtClean="0"/>
              <a:t>by other masses</a:t>
            </a:r>
          </a:p>
          <a:p>
            <a:r>
              <a:rPr lang="en-US" sz="2000" dirty="0" smtClean="0"/>
              <a:t>Ex: Raising a ball changes potential energy but the properties of the ball haven’t changed. However, the  </a:t>
            </a:r>
            <a:r>
              <a:rPr lang="en-US" sz="2000" dirty="0" err="1" smtClean="0"/>
              <a:t>grav</a:t>
            </a:r>
            <a:r>
              <a:rPr lang="en-US" sz="2000" dirty="0" smtClean="0"/>
              <a:t>. field has changed. </a:t>
            </a:r>
          </a:p>
          <a:p>
            <a:r>
              <a:rPr lang="en-US" sz="2000" dirty="0" smtClean="0"/>
              <a:t>According to field theory, the gravitational energy is stored in the gravitational field itself.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2795" y="4908734"/>
            <a:ext cx="1517017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What is a Field Force?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0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7" y="242316"/>
            <a:ext cx="8581218" cy="886968"/>
          </a:xfrm>
        </p:spPr>
        <p:txBody>
          <a:bodyPr/>
          <a:lstStyle/>
          <a:p>
            <a:r>
              <a:rPr lang="en-US" sz="3600" dirty="0" smtClean="0"/>
              <a:t>Describing Gravitational Field Strength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2923" y="1559037"/>
            <a:ext cx="4946602" cy="4105275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any point, Earth’s gravitational field can be described by the gravitational field strength, abbreviated g. </a:t>
            </a:r>
          </a:p>
          <a:p>
            <a:r>
              <a:rPr lang="en-US" sz="2400" dirty="0" smtClean="0"/>
              <a:t>The value of g is equal to the magnitude of the gravitational force exerted on a unit </a:t>
            </a:r>
            <a:r>
              <a:rPr lang="en-US" sz="2400" dirty="0" smtClean="0"/>
              <a:t>of mass </a:t>
            </a:r>
            <a:r>
              <a:rPr lang="en-US" sz="2400" dirty="0" smtClean="0"/>
              <a:t>at that point or g = F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/m</a:t>
            </a:r>
          </a:p>
          <a:p>
            <a:r>
              <a:rPr lang="en-US" sz="2400" dirty="0" smtClean="0"/>
              <a:t>The gravitational field (g) is a vector with a magnitude of g that points in the direction of the gravitational force</a:t>
            </a:r>
            <a:endParaRPr lang="en-US" sz="2400" dirty="0"/>
          </a:p>
        </p:txBody>
      </p:sp>
      <p:pic>
        <p:nvPicPr>
          <p:cNvPr id="4" name="Picture 3" descr="Screen Shot 2015-03-25 at 1.3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1" y="1312673"/>
            <a:ext cx="3236449" cy="2667000"/>
          </a:xfrm>
          <a:prstGeom prst="rect">
            <a:avLst/>
          </a:prstGeom>
        </p:spPr>
      </p:pic>
      <p:pic>
        <p:nvPicPr>
          <p:cNvPr id="5" name="Picture 4" descr="Screen Shot 2015-03-25 at 1.3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" y="3624340"/>
            <a:ext cx="2949566" cy="3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088" y="377899"/>
            <a:ext cx="6049150" cy="886968"/>
          </a:xfrm>
        </p:spPr>
        <p:txBody>
          <a:bodyPr/>
          <a:lstStyle/>
          <a:p>
            <a:r>
              <a:rPr lang="en-US" sz="3600" dirty="0" smtClean="0"/>
              <a:t>g = free-fall acceleration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70" y="1477963"/>
            <a:ext cx="5368072" cy="51418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Newton’s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Law tells us that a = F/m</a:t>
            </a:r>
          </a:p>
          <a:p>
            <a:r>
              <a:rPr lang="en-US" sz="2000" dirty="0" smtClean="0"/>
              <a:t>g = F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/m where F</a:t>
            </a:r>
            <a:r>
              <a:rPr lang="en-US" sz="2000" baseline="-25000" dirty="0" smtClean="0"/>
              <a:t>g</a:t>
            </a:r>
            <a:r>
              <a:rPr lang="en-US" sz="2000" dirty="0" smtClean="0"/>
              <a:t> is gravitational force</a:t>
            </a:r>
          </a:p>
          <a:p>
            <a:r>
              <a:rPr lang="en-US" sz="2000" dirty="0" smtClean="0"/>
              <a:t>Looking at the two equations together tells us that at any given point g is equal to the acceleration due to gravity</a:t>
            </a:r>
          </a:p>
          <a:p>
            <a:r>
              <a:rPr lang="en-US" sz="2000" dirty="0" smtClean="0"/>
              <a:t> g = 9.8 m/s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on Earth’s surface</a:t>
            </a:r>
          </a:p>
          <a:p>
            <a:r>
              <a:rPr lang="en-US" sz="2000" dirty="0" smtClean="0"/>
              <a:t>Although they are equivalent they are not the same thing</a:t>
            </a:r>
          </a:p>
          <a:p>
            <a:r>
              <a:rPr lang="en-US" sz="2000" dirty="0" smtClean="0"/>
              <a:t>Ex: an object at rest has no measurable acceleration but it is being pulled toward Earth’s surface and has a gravitational field strength </a:t>
            </a:r>
            <a:endParaRPr lang="en-US" sz="2000" dirty="0"/>
          </a:p>
        </p:txBody>
      </p:sp>
      <p:pic>
        <p:nvPicPr>
          <p:cNvPr id="4" name="Picture 3" descr="Screen Shot 2015-03-16 at 6.4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6" y="1477963"/>
            <a:ext cx="2908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10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501" y="685800"/>
            <a:ext cx="7376737" cy="886968"/>
          </a:xfrm>
        </p:spPr>
        <p:txBody>
          <a:bodyPr/>
          <a:lstStyle/>
          <a:p>
            <a:r>
              <a:rPr lang="en-US" sz="3600" dirty="0" smtClean="0"/>
              <a:t>Weight Changes with Location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492" y="2020888"/>
            <a:ext cx="5855110" cy="410527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Newton’s Law of Universal Gravitation shows that the value of g depends on mass and distance.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These equations show the gravitational field strength depends only on mass and distance</a:t>
            </a:r>
          </a:p>
          <a:p>
            <a:r>
              <a:rPr lang="en-US" sz="2000" dirty="0" smtClean="0"/>
              <a:t>Thus, as distance from Earth’s center increases your weight decreases </a:t>
            </a:r>
            <a:endParaRPr lang="en-US" sz="2000" dirty="0"/>
          </a:p>
        </p:txBody>
      </p:sp>
      <p:pic>
        <p:nvPicPr>
          <p:cNvPr id="4" name="Picture 3" descr="Screen Shot 2015-03-16 at 6.5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92" y="3051644"/>
            <a:ext cx="1867719" cy="1300311"/>
          </a:xfrm>
          <a:prstGeom prst="rect">
            <a:avLst/>
          </a:prstGeom>
        </p:spPr>
      </p:pic>
      <p:pic>
        <p:nvPicPr>
          <p:cNvPr id="5" name="Picture 4" descr="Screen Shot 2015-03-16 at 6.56.49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8"/>
          <a:stretch/>
        </p:blipFill>
        <p:spPr>
          <a:xfrm>
            <a:off x="4572133" y="3033817"/>
            <a:ext cx="4571867" cy="15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26" y="235340"/>
            <a:ext cx="9144000" cy="886968"/>
          </a:xfrm>
        </p:spPr>
        <p:txBody>
          <a:bodyPr/>
          <a:lstStyle/>
          <a:p>
            <a:r>
              <a:rPr lang="en-US" sz="3600" dirty="0" smtClean="0"/>
              <a:t>Gravitational Mass Equals Inertial Mass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600" y="1630936"/>
            <a:ext cx="5167112" cy="5227064"/>
          </a:xfrm>
        </p:spPr>
        <p:txBody>
          <a:bodyPr>
            <a:noAutofit/>
          </a:bodyPr>
          <a:lstStyle/>
          <a:p>
            <a:r>
              <a:rPr lang="en-US" sz="2000" dirty="0" smtClean="0"/>
              <a:t>In Newton’s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Law, m is sometimes called inertial mass, because this m refers to the property of an object to resist acceleration. </a:t>
            </a:r>
          </a:p>
          <a:p>
            <a:r>
              <a:rPr lang="en-US" sz="2000" dirty="0" smtClean="0"/>
              <a:t>In Newton’s Gravitation Equation, m is sometimes called gravitational mass, because this m relates to how object attract one another</a:t>
            </a:r>
          </a:p>
          <a:p>
            <a:r>
              <a:rPr lang="en-US" sz="2000" dirty="0" smtClean="0"/>
              <a:t>The fact that the acceleration of objects in free fall on Earth’s surface is always the same confirms that the two types of masses are equal. </a:t>
            </a:r>
            <a:endParaRPr lang="en-US" sz="2000" dirty="0"/>
          </a:p>
        </p:txBody>
      </p:sp>
      <p:pic>
        <p:nvPicPr>
          <p:cNvPr id="4" name="Picture 3" descr="Screen Shot 2015-03-25 at 1.4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058"/>
            <a:ext cx="39116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008" y="685800"/>
            <a:ext cx="4948238" cy="886968"/>
          </a:xfr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/>
              <a:t>	   Free Write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46" y="2063073"/>
            <a:ext cx="3856850" cy="48546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Now spend the rest of the period writing about the prompt from the beginning of class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ow does Newton’s </a:t>
            </a:r>
            <a:r>
              <a:rPr lang="en-US" sz="2400" dirty="0"/>
              <a:t>Law of Universal Gravitation affects black holes, planets, and </a:t>
            </a:r>
            <a:r>
              <a:rPr lang="en-US" sz="2400" dirty="0" smtClean="0"/>
              <a:t>space? </a:t>
            </a:r>
          </a:p>
          <a:p>
            <a:r>
              <a:rPr lang="en-US" sz="2400" dirty="0" smtClean="0"/>
              <a:t>Must </a:t>
            </a:r>
            <a:r>
              <a:rPr lang="en-US" sz="2400" dirty="0" smtClean="0"/>
              <a:t>be ¾ + </a:t>
            </a:r>
            <a:r>
              <a:rPr lang="en-US" sz="2400" dirty="0" smtClean="0"/>
              <a:t>pages 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Screen Shot 2015-03-16 at 7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986"/>
            <a:ext cx="4737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25 at 1.42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3648" b="296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Wrap Up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64" y="2407385"/>
            <a:ext cx="7639174" cy="31139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rgbClr val="FF7F01"/>
                </a:solidFill>
              </a:rPr>
              <a:t>What does gravitational force depend on?</a:t>
            </a:r>
          </a:p>
          <a:p>
            <a:r>
              <a:rPr lang="en-US" sz="2800" dirty="0">
                <a:solidFill>
                  <a:srgbClr val="FF7F01"/>
                </a:solidFill>
              </a:rPr>
              <a:t>What is happening with tides?</a:t>
            </a:r>
          </a:p>
          <a:p>
            <a:r>
              <a:rPr lang="en-US" sz="2800" dirty="0">
                <a:solidFill>
                  <a:srgbClr val="FF7F01"/>
                </a:solidFill>
              </a:rPr>
              <a:t>What does it mean to be a field force?</a:t>
            </a:r>
          </a:p>
          <a:p>
            <a:r>
              <a:rPr lang="en-US" sz="2800" dirty="0">
                <a:solidFill>
                  <a:srgbClr val="FF7F01"/>
                </a:solidFill>
              </a:rPr>
              <a:t>Why does your weight change on the moon but mass stays the same?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Black Hole Free Write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972" y="2020888"/>
            <a:ext cx="4946602" cy="4105275"/>
          </a:xfrm>
        </p:spPr>
        <p:txBody>
          <a:bodyPr>
            <a:noAutofit/>
          </a:bodyPr>
          <a:lstStyle/>
          <a:p>
            <a:r>
              <a:rPr lang="en-US" sz="2800" dirty="0" smtClean="0"/>
              <a:t>Read the short article on black holes on page 235 of your textbook</a:t>
            </a:r>
          </a:p>
          <a:p>
            <a:r>
              <a:rPr lang="en-US" sz="2800" dirty="0" smtClean="0"/>
              <a:t>At the end of class you will write </a:t>
            </a:r>
            <a:r>
              <a:rPr lang="en-US" sz="2800" dirty="0" smtClean="0"/>
              <a:t>a ¾ - 1 </a:t>
            </a:r>
            <a:r>
              <a:rPr lang="en-US" sz="2800" dirty="0" smtClean="0"/>
              <a:t>page paper about how Newton’s Law of Universal Gravitation affects black holes, planets, and space </a:t>
            </a:r>
            <a:endParaRPr lang="en-US" sz="2800" dirty="0"/>
          </a:p>
        </p:txBody>
      </p:sp>
      <p:pic>
        <p:nvPicPr>
          <p:cNvPr id="4" name="Picture 3" descr="Screen Shot 2015-03-16 at 6.1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4" y="2442155"/>
            <a:ext cx="3514428" cy="2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Orbiting Objects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001" y="1746496"/>
            <a:ext cx="6722564" cy="29104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Orbiting objects are in free fall</a:t>
            </a:r>
          </a:p>
          <a:p>
            <a:r>
              <a:rPr lang="en-US" sz="2400" dirty="0" smtClean="0"/>
              <a:t>The force that pulls an apple toward the Earth is the same force that keeps the moon and satellites in orbit </a:t>
            </a:r>
            <a:endParaRPr lang="en-US" sz="2400" dirty="0"/>
          </a:p>
        </p:txBody>
      </p:sp>
      <p:pic>
        <p:nvPicPr>
          <p:cNvPr id="4" name="Picture 3" descr="Screen Shot 2015-03-16 at 5.42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70" y="3675560"/>
            <a:ext cx="4806132" cy="3182439"/>
          </a:xfrm>
          <a:prstGeom prst="rect">
            <a:avLst/>
          </a:prstGeom>
        </p:spPr>
      </p:pic>
      <p:pic>
        <p:nvPicPr>
          <p:cNvPr id="5" name="Picture 4" descr="Screen Shot 2015-03-16 at 5.42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0" y="3675560"/>
            <a:ext cx="3009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364" y="242316"/>
            <a:ext cx="4948238" cy="886968"/>
          </a:xfrm>
        </p:spPr>
        <p:txBody>
          <a:bodyPr/>
          <a:lstStyle/>
          <a:p>
            <a:r>
              <a:rPr lang="en-US" sz="3200" dirty="0" smtClean="0"/>
              <a:t>Gravitational Force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608" y="1558746"/>
            <a:ext cx="6484014" cy="509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Gravitational force depends on </a:t>
            </a:r>
            <a:r>
              <a:rPr lang="en-US" sz="2800" u="sng" dirty="0" smtClean="0"/>
              <a:t>the masses</a:t>
            </a:r>
            <a:r>
              <a:rPr lang="en-US" sz="2800" dirty="0" smtClean="0"/>
              <a:t> and </a:t>
            </a:r>
            <a:r>
              <a:rPr lang="en-US" sz="2800" u="sng" dirty="0" smtClean="0"/>
              <a:t>the distance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G = constant of universal gravitation = 6.673E−11 Nm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/kg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pic>
        <p:nvPicPr>
          <p:cNvPr id="4" name="Picture 3" descr="Screen Shot 2015-03-16 at 5.4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95" y="2828835"/>
            <a:ext cx="7121761" cy="218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5049" y="512606"/>
            <a:ext cx="4948238" cy="886968"/>
          </a:xfrm>
        </p:spPr>
        <p:txBody>
          <a:bodyPr/>
          <a:lstStyle/>
          <a:p>
            <a:r>
              <a:rPr lang="en-US" sz="4000" dirty="0" smtClean="0"/>
              <a:t>Gravitational Force</a:t>
            </a:r>
            <a:endParaRPr lang="en-US" sz="4000" dirty="0"/>
          </a:p>
        </p:txBody>
      </p:sp>
      <p:pic>
        <p:nvPicPr>
          <p:cNvPr id="4" name="Content Placeholder 3" descr="Screen Shot 2015-03-16 at 5.56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r="757"/>
          <a:stretch>
            <a:fillRect/>
          </a:stretch>
        </p:blipFill>
        <p:spPr>
          <a:xfrm>
            <a:off x="2405049" y="1572768"/>
            <a:ext cx="6239918" cy="5178621"/>
          </a:xfrm>
        </p:spPr>
      </p:pic>
    </p:spTree>
    <p:extLst>
      <p:ext uri="{BB962C8B-B14F-4D97-AF65-F5344CB8AC3E}">
        <p14:creationId xmlns:p14="http://schemas.microsoft.com/office/powerpoint/2010/main" val="403730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549" y="685800"/>
            <a:ext cx="6972689" cy="886968"/>
          </a:xfrm>
        </p:spPr>
        <p:txBody>
          <a:bodyPr/>
          <a:lstStyle/>
          <a:p>
            <a:r>
              <a:rPr lang="en-US" sz="3600" dirty="0" smtClean="0"/>
              <a:t>Gravitational Force &amp; Masses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878" y="1809206"/>
            <a:ext cx="5392122" cy="48298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Gravitational force always attracts objects to one another</a:t>
            </a:r>
          </a:p>
          <a:p>
            <a:r>
              <a:rPr lang="en-US" sz="2400" dirty="0" smtClean="0"/>
              <a:t>Gravitational force exists between any two masses, regardless of size. </a:t>
            </a:r>
          </a:p>
          <a:p>
            <a:r>
              <a:rPr lang="en-US" sz="2400" dirty="0" smtClean="0"/>
              <a:t>Even your desks have a gravitational force attracting each other. However, it is negligibly small compared to the force between the Earth and the desk due to a difference in mass. </a:t>
            </a:r>
          </a:p>
          <a:p>
            <a:endParaRPr lang="en-US" sz="2400" dirty="0"/>
          </a:p>
        </p:txBody>
      </p:sp>
      <p:pic>
        <p:nvPicPr>
          <p:cNvPr id="4" name="Picture 3" descr="Screen Shot 2015-03-16 at 5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3348">
            <a:off x="0" y="4244674"/>
            <a:ext cx="3060700" cy="2171700"/>
          </a:xfrm>
          <a:prstGeom prst="rect">
            <a:avLst/>
          </a:prstGeom>
        </p:spPr>
      </p:pic>
      <p:pic>
        <p:nvPicPr>
          <p:cNvPr id="5" name="Picture 4" descr="Screen Shot 2015-03-16 at 5.5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3044">
            <a:off x="2086341" y="2623547"/>
            <a:ext cx="1676400" cy="1257300"/>
          </a:xfrm>
          <a:prstGeom prst="rect">
            <a:avLst/>
          </a:prstGeom>
        </p:spPr>
      </p:pic>
      <p:pic>
        <p:nvPicPr>
          <p:cNvPr id="6" name="Picture 5" descr="Screen Shot 2015-03-16 at 5.52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" y="1572768"/>
            <a:ext cx="2755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77899"/>
            <a:ext cx="4948238" cy="886968"/>
          </a:xfrm>
        </p:spPr>
        <p:txBody>
          <a:bodyPr/>
          <a:lstStyle/>
          <a:p>
            <a:r>
              <a:rPr lang="en-US" sz="4000" dirty="0" smtClean="0"/>
              <a:t>Practice Problem </a:t>
            </a:r>
            <a:endParaRPr lang="en-US" sz="4000" dirty="0"/>
          </a:p>
        </p:txBody>
      </p:sp>
      <p:pic>
        <p:nvPicPr>
          <p:cNvPr id="4" name="Content Placeholder 3" descr="Screen Shot 2015-03-16 at 5.54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" b="-6620"/>
          <a:stretch/>
        </p:blipFill>
        <p:spPr>
          <a:xfrm>
            <a:off x="516868" y="1572768"/>
            <a:ext cx="8147340" cy="2694129"/>
          </a:xfrm>
        </p:spPr>
      </p:pic>
      <p:pic>
        <p:nvPicPr>
          <p:cNvPr id="5" name="Picture 4" descr="Screen Shot 2015-03-16 at 5.55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8" y="4064000"/>
            <a:ext cx="3543300" cy="2794000"/>
          </a:xfrm>
          <a:prstGeom prst="rect">
            <a:avLst/>
          </a:prstGeom>
        </p:spPr>
      </p:pic>
      <p:pic>
        <p:nvPicPr>
          <p:cNvPr id="6" name="Picture 5" descr="Screen Shot 2015-03-16 at 5.58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80" y="4207932"/>
            <a:ext cx="3365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0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28" y="685800"/>
            <a:ext cx="7030410" cy="886968"/>
          </a:xfrm>
        </p:spPr>
        <p:txBody>
          <a:bodyPr/>
          <a:lstStyle/>
          <a:p>
            <a:r>
              <a:rPr lang="en-US" sz="3600" dirty="0" smtClean="0"/>
              <a:t>Applying the Law of Gravitation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gravitational interaction between the moon and the earth cause tides in all bodies of water. </a:t>
            </a:r>
            <a:endParaRPr lang="en-US" sz="2400" dirty="0"/>
          </a:p>
        </p:txBody>
      </p:sp>
      <p:pic>
        <p:nvPicPr>
          <p:cNvPr id="4" name="Picture 3" descr="Screen Shot 2015-03-16 at 6.1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0" y="3911600"/>
            <a:ext cx="9062830" cy="2946400"/>
          </a:xfrm>
          <a:prstGeom prst="rect">
            <a:avLst/>
          </a:prstGeom>
        </p:spPr>
      </p:pic>
      <p:pic>
        <p:nvPicPr>
          <p:cNvPr id="6" name="Picture 5" descr="Screen Shot 2015-03-16 at 6.15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2" y="1765598"/>
            <a:ext cx="3084878" cy="21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75" y="474118"/>
            <a:ext cx="7971553" cy="886968"/>
          </a:xfrm>
        </p:spPr>
        <p:txBody>
          <a:bodyPr/>
          <a:lstStyle/>
          <a:p>
            <a:r>
              <a:rPr lang="en-US" sz="3600" dirty="0" smtClean="0"/>
              <a:t>Law of Gravitation &amp; Ocean Tides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078" y="1655256"/>
            <a:ext cx="4968834" cy="4105275"/>
          </a:xfrm>
        </p:spPr>
        <p:txBody>
          <a:bodyPr>
            <a:noAutofit/>
          </a:bodyPr>
          <a:lstStyle/>
          <a:p>
            <a:r>
              <a:rPr lang="en-US" sz="2400" dirty="0" smtClean="0"/>
              <a:t>Tides result from </a:t>
            </a:r>
            <a:r>
              <a:rPr lang="en-US" sz="2400" u="sng" dirty="0" smtClean="0"/>
              <a:t>the difference </a:t>
            </a:r>
            <a:r>
              <a:rPr lang="en-US" sz="2400" dirty="0" smtClean="0"/>
              <a:t>between the gravitational force at Earth’s surface and at Earth’s center.</a:t>
            </a:r>
          </a:p>
          <a:p>
            <a:r>
              <a:rPr lang="en-US" sz="2400" dirty="0" smtClean="0"/>
              <a:t>High tides take place at location on Earth nearly in line with the moon</a:t>
            </a:r>
          </a:p>
          <a:p>
            <a:r>
              <a:rPr lang="en-US" sz="2400" dirty="0" smtClean="0"/>
              <a:t>The moon’s gravitational force is not the only factor though. Other influences, including the sun’s gravitational force, also play a role </a:t>
            </a:r>
            <a:endParaRPr lang="en-US" sz="2400" dirty="0"/>
          </a:p>
        </p:txBody>
      </p:sp>
      <p:pic>
        <p:nvPicPr>
          <p:cNvPr id="4" name="Picture 3" descr="Screen Shot 2015-03-16 at 6.2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980"/>
            <a:ext cx="4006078" cy="31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4511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437</TotalTime>
  <Words>847</Words>
  <Application>Microsoft Macintosh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Inspiration</vt:lpstr>
      <vt:lpstr>Newton’s Law of Universal Gravitation</vt:lpstr>
      <vt:lpstr>Black Hole Free Write </vt:lpstr>
      <vt:lpstr>Orbiting Objects </vt:lpstr>
      <vt:lpstr>Gravitational Force</vt:lpstr>
      <vt:lpstr>Gravitational Force</vt:lpstr>
      <vt:lpstr>Gravitational Force &amp; Masses</vt:lpstr>
      <vt:lpstr>Practice Problem </vt:lpstr>
      <vt:lpstr>Applying the Law of Gravitation</vt:lpstr>
      <vt:lpstr>Law of Gravitation &amp; Ocean Tides</vt:lpstr>
      <vt:lpstr>Cavendish: Value of G + Earth’s Mass</vt:lpstr>
      <vt:lpstr>Cavendish’s Experiment</vt:lpstr>
      <vt:lpstr>Gravity is a Field Force</vt:lpstr>
      <vt:lpstr>Describing Gravitational Field Strength</vt:lpstr>
      <vt:lpstr>g = free-fall acceleration</vt:lpstr>
      <vt:lpstr>Weight Changes with Location</vt:lpstr>
      <vt:lpstr>Gravitational Mass Equals Inertial Mass</vt:lpstr>
      <vt:lpstr>    Free Write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Law of Universal Gravitation</dc:title>
  <dc:creator>Michaine Purvis</dc:creator>
  <cp:lastModifiedBy>Michaine Purvis</cp:lastModifiedBy>
  <cp:revision>18</cp:revision>
  <dcterms:created xsi:type="dcterms:W3CDTF">2015-03-16T22:37:50Z</dcterms:created>
  <dcterms:modified xsi:type="dcterms:W3CDTF">2015-03-30T16:15:01Z</dcterms:modified>
</cp:coreProperties>
</file>