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February 17,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February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 Section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&amp; inelastic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9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484715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Elastic Collision: </a:t>
            </a:r>
            <a:r>
              <a:rPr lang="en-US" sz="2800" dirty="0" smtClean="0"/>
              <a:t>a collision in which the total momentum and the total kinetic energy are conserved</a:t>
            </a:r>
          </a:p>
          <a:p>
            <a:endParaRPr lang="en-US" sz="2800" dirty="0" smtClean="0"/>
          </a:p>
          <a:p>
            <a:r>
              <a:rPr lang="en-US" sz="2800" dirty="0" smtClean="0"/>
              <a:t>After the collision, the two objects move separately</a:t>
            </a:r>
          </a:p>
          <a:p>
            <a:endParaRPr lang="en-US" sz="2800" dirty="0"/>
          </a:p>
          <a:p>
            <a:r>
              <a:rPr lang="en-US" sz="2800" dirty="0" smtClean="0"/>
              <a:t>Both the total momentum and total KE are conserved </a:t>
            </a:r>
          </a:p>
        </p:txBody>
      </p:sp>
    </p:spTree>
    <p:extLst>
      <p:ext uri="{BB962C8B-B14F-4D97-AF65-F5344CB8AC3E}">
        <p14:creationId xmlns:p14="http://schemas.microsoft.com/office/powerpoint/2010/main" val="224711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“Real Life”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Most collisions are neither elastic nor perfectly inelastic</a:t>
            </a:r>
          </a:p>
          <a:p>
            <a:r>
              <a:rPr lang="en-US" sz="2800" dirty="0" smtClean="0"/>
              <a:t>Colliding objects do not usually stick together &amp; continue to move as one object</a:t>
            </a:r>
          </a:p>
          <a:p>
            <a:pPr lvl="1"/>
            <a:r>
              <a:rPr lang="en-US" sz="2600" dirty="0" smtClean="0"/>
              <a:t>Thus most collisions are not inelastic</a:t>
            </a:r>
          </a:p>
          <a:p>
            <a:r>
              <a:rPr lang="en-US" sz="2800" dirty="0" smtClean="0"/>
              <a:t>Most collisions are not elastic either so there is a “middle” category that normal collisions fall under</a:t>
            </a:r>
          </a:p>
          <a:p>
            <a:r>
              <a:rPr lang="en-US" sz="2800" dirty="0" smtClean="0"/>
              <a:t>This middle category is called inelastic collisions (not to be confused with perfectly inelastic)</a:t>
            </a:r>
          </a:p>
          <a:p>
            <a:r>
              <a:rPr lang="en-US" sz="2800" b="1" u="sng" dirty="0" smtClean="0"/>
              <a:t>Inelastic collisions</a:t>
            </a:r>
            <a:r>
              <a:rPr lang="en-US" sz="2800" dirty="0" smtClean="0"/>
              <a:t>: colliding objects bounce and move separately after the collision, but total KE decreases during the collision</a:t>
            </a:r>
          </a:p>
          <a:p>
            <a:pPr lvl="1"/>
            <a:r>
              <a:rPr lang="en-US" sz="2600" dirty="0" smtClean="0"/>
              <a:t>We will deal with this type of collision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736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 Conserved in Elastic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total momentum is always constant throughout the collision. </a:t>
            </a:r>
          </a:p>
          <a:p>
            <a:r>
              <a:rPr lang="en-US" sz="2400" dirty="0" smtClean="0"/>
              <a:t>In addition, if the collision is perfectly elastic, the value of the total kinetic energy after the collision is equal to the value before the collision</a:t>
            </a:r>
            <a:endParaRPr lang="en-US" sz="2400" dirty="0"/>
          </a:p>
        </p:txBody>
      </p:sp>
      <p:pic>
        <p:nvPicPr>
          <p:cNvPr id="4" name="Picture 3" descr="Screen Shot 2015-02-17 at 9.0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3251658"/>
            <a:ext cx="5523343" cy="1642075"/>
          </a:xfrm>
          <a:prstGeom prst="rect">
            <a:avLst/>
          </a:prstGeom>
        </p:spPr>
      </p:pic>
      <p:pic>
        <p:nvPicPr>
          <p:cNvPr id="5" name="Picture 4" descr="Screen Shot 2015-02-17 at 9.10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33" y="4641246"/>
            <a:ext cx="5012267" cy="22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Collisions Practice Problems</a:t>
            </a:r>
            <a:endParaRPr lang="en-US" dirty="0"/>
          </a:p>
        </p:txBody>
      </p:sp>
      <p:pic>
        <p:nvPicPr>
          <p:cNvPr id="4" name="Content Placeholder 3" descr="Screen Shot 2015-02-17 at 9.10.58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6" r="-4466"/>
          <a:stretch>
            <a:fillRect/>
          </a:stretch>
        </p:blipFill>
        <p:spPr/>
      </p:pic>
      <p:pic>
        <p:nvPicPr>
          <p:cNvPr id="5" name="Picture 4" descr="Screen Shot 2015-02-17 at 9.09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3"/>
          <a:stretch/>
        </p:blipFill>
        <p:spPr>
          <a:xfrm>
            <a:off x="0" y="4106333"/>
            <a:ext cx="3911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Bring it all Together</a:t>
            </a:r>
            <a:endParaRPr lang="en-US" dirty="0"/>
          </a:p>
        </p:txBody>
      </p:sp>
      <p:pic>
        <p:nvPicPr>
          <p:cNvPr id="4" name="Content Placeholder 3" descr="Screen Shot 2015-02-17 at 9.13.01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" r="-1339"/>
          <a:stretch>
            <a:fillRect/>
          </a:stretch>
        </p:blipFill>
        <p:spPr>
          <a:xfrm>
            <a:off x="-1" y="1295401"/>
            <a:ext cx="9181941" cy="5274732"/>
          </a:xfrm>
        </p:spPr>
      </p:pic>
    </p:spTree>
    <p:extLst>
      <p:ext uri="{BB962C8B-B14F-4D97-AF65-F5344CB8AC3E}">
        <p14:creationId xmlns:p14="http://schemas.microsoft.com/office/powerpoint/2010/main" val="362650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86315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the three types of collisions we talked about in this section?</a:t>
            </a:r>
          </a:p>
          <a:p>
            <a:endParaRPr lang="en-US" sz="2800" dirty="0"/>
          </a:p>
          <a:p>
            <a:r>
              <a:rPr lang="en-US" sz="2800" dirty="0" smtClean="0"/>
              <a:t>What type of collision is seen in normal “real life” collisions?</a:t>
            </a:r>
          </a:p>
          <a:p>
            <a:endParaRPr lang="en-US" sz="2800" dirty="0"/>
          </a:p>
          <a:p>
            <a:r>
              <a:rPr lang="en-US" sz="2800" dirty="0" smtClean="0"/>
              <a:t>What are the three equations from this section?</a:t>
            </a:r>
          </a:p>
          <a:p>
            <a:endParaRPr lang="en-US" sz="2800" dirty="0"/>
          </a:p>
          <a:p>
            <a:r>
              <a:rPr lang="en-US" sz="2800" dirty="0" smtClean="0"/>
              <a:t>In which type of collision is KE conserved?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55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study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484715"/>
            <a:ext cx="8595360" cy="4937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types of collisions</a:t>
            </a:r>
          </a:p>
          <a:p>
            <a:r>
              <a:rPr lang="en-US" sz="3200" dirty="0" smtClean="0"/>
              <a:t>Three new calculations</a:t>
            </a:r>
          </a:p>
          <a:p>
            <a:r>
              <a:rPr lang="en-US" sz="3200" dirty="0" smtClean="0"/>
              <a:t>Changes in KE during the different types of collisions</a:t>
            </a:r>
          </a:p>
          <a:p>
            <a:r>
              <a:rPr lang="en-US" sz="3200" dirty="0" smtClean="0"/>
              <a:t>Changes in velocity in the different types of collisions</a:t>
            </a:r>
            <a:endParaRPr lang="en-US" sz="3200" dirty="0"/>
          </a:p>
        </p:txBody>
      </p:sp>
      <p:pic>
        <p:nvPicPr>
          <p:cNvPr id="4" name="Picture 3" descr="Screen Shot 2015-02-17 at 9.2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31" y="4233332"/>
            <a:ext cx="4816918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Inelastic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Perfectly Inelastic Collisions</a:t>
            </a:r>
            <a:r>
              <a:rPr lang="en-US" sz="2800" dirty="0" smtClean="0"/>
              <a:t>: a collision in which two object stick together after colliding </a:t>
            </a:r>
          </a:p>
          <a:p>
            <a:endParaRPr lang="en-US" sz="2800" dirty="0"/>
          </a:p>
        </p:txBody>
      </p:sp>
      <p:pic>
        <p:nvPicPr>
          <p:cNvPr id="4" name="Picture 3" descr="Screen Shot 2015-02-17 at 8.0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3219450"/>
            <a:ext cx="4660900" cy="2705100"/>
          </a:xfrm>
          <a:prstGeom prst="rect">
            <a:avLst/>
          </a:prstGeom>
        </p:spPr>
      </p:pic>
      <p:pic>
        <p:nvPicPr>
          <p:cNvPr id="5" name="Picture 4" descr="Screen Shot 2015-02-17 at 8.09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45404"/>
            <a:ext cx="3653366" cy="24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6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Inelastic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493183"/>
            <a:ext cx="8595360" cy="4937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Perfectly inelastic collisions are easy to analyze in terms of momentum, b/c the objects become essentially one object after the collision. </a:t>
            </a:r>
          </a:p>
        </p:txBody>
      </p:sp>
      <p:pic>
        <p:nvPicPr>
          <p:cNvPr id="4" name="Picture 3" descr="Screen Shot 2015-02-17 at 8.1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971655"/>
            <a:ext cx="8816768" cy="15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8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89431"/>
            <a:ext cx="4196080" cy="4937760"/>
          </a:xfrm>
        </p:spPr>
        <p:txBody>
          <a:bodyPr>
            <a:normAutofit/>
          </a:bodyPr>
          <a:lstStyle/>
          <a:p>
            <a:r>
              <a:rPr lang="en-US" sz="3200" dirty="0"/>
              <a:t>The final mass is equal to the combined masses of the colliding objects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The combination moves with a predictable velocity after the collision. </a:t>
            </a:r>
          </a:p>
          <a:p>
            <a:endParaRPr lang="en-US" sz="2800" dirty="0"/>
          </a:p>
        </p:txBody>
      </p:sp>
      <p:pic>
        <p:nvPicPr>
          <p:cNvPr id="5" name="Picture 4" descr="Screen Shot 2015-02-17 at 8.1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3" y="506670"/>
            <a:ext cx="3810001" cy="60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2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4" name="Content Placeholder 3" descr="Screen Shot 2015-02-17 at 8.18.02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" b="2616"/>
          <a:stretch/>
        </p:blipFill>
        <p:spPr>
          <a:xfrm>
            <a:off x="272415" y="1642533"/>
            <a:ext cx="8595360" cy="2963333"/>
          </a:xfrm>
        </p:spPr>
      </p:pic>
      <p:pic>
        <p:nvPicPr>
          <p:cNvPr id="5" name="Picture 4" descr="Screen Shot 2015-02-17 at 8.12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5051701"/>
            <a:ext cx="7479242" cy="13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in Inelastic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In inelastic collisions, the total kinetic energy does not remain constant when the objects collide. 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Some KE is converted to sound energy &amp; internal energy as the objects deform during collision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“Elastic” implies that work done to the material during collision is equal to the work done to return the material to its original shape 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During inelastic collisions some energy is “lost” to conversions into other forms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05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KE Lost in Inelastic Collisions</a:t>
            </a:r>
            <a:endParaRPr lang="en-US" dirty="0"/>
          </a:p>
        </p:txBody>
      </p:sp>
      <p:pic>
        <p:nvPicPr>
          <p:cNvPr id="4" name="Content Placeholder 3" descr="Screen Shot 2015-02-17 at 8.30.43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 b="-3454"/>
          <a:stretch/>
        </p:blipFill>
        <p:spPr>
          <a:xfrm>
            <a:off x="1190624" y="3708400"/>
            <a:ext cx="5819775" cy="1514652"/>
          </a:xfrm>
        </p:spPr>
      </p:pic>
      <p:pic>
        <p:nvPicPr>
          <p:cNvPr id="5" name="Picture 4" descr="Screen Shot 2015-02-17 at 8.3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4" y="1698734"/>
            <a:ext cx="8410220" cy="1627785"/>
          </a:xfrm>
          <a:prstGeom prst="rect">
            <a:avLst/>
          </a:prstGeom>
        </p:spPr>
      </p:pic>
      <p:pic>
        <p:nvPicPr>
          <p:cNvPr id="6" name="Picture 5" descr="Screen Shot 2015-02-17 at 8.34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5402445"/>
            <a:ext cx="1458383" cy="660400"/>
          </a:xfrm>
          <a:prstGeom prst="rect">
            <a:avLst/>
          </a:prstGeom>
        </p:spPr>
      </p:pic>
      <p:pic>
        <p:nvPicPr>
          <p:cNvPr id="7" name="Picture 6" descr="Screen Shot 2015-02-17 at 8.34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93" y="5402445"/>
            <a:ext cx="2025652" cy="642755"/>
          </a:xfrm>
          <a:prstGeom prst="rect">
            <a:avLst/>
          </a:prstGeom>
        </p:spPr>
      </p:pic>
      <p:pic>
        <p:nvPicPr>
          <p:cNvPr id="8" name="Picture 7" descr="Screen Shot 2015-02-17 at 8.35.0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91" y="5486401"/>
            <a:ext cx="349624" cy="457200"/>
          </a:xfrm>
          <a:prstGeom prst="rect">
            <a:avLst/>
          </a:prstGeom>
        </p:spPr>
      </p:pic>
      <p:pic>
        <p:nvPicPr>
          <p:cNvPr id="9" name="Picture 8" descr="Screen Shot 2015-02-17 at 8.34.5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11" y="5402445"/>
            <a:ext cx="2175775" cy="6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8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10" y="-169333"/>
            <a:ext cx="8591550" cy="1066801"/>
          </a:xfrm>
        </p:spPr>
        <p:txBody>
          <a:bodyPr/>
          <a:lstStyle/>
          <a:p>
            <a:r>
              <a:rPr lang="en-US" dirty="0" smtClean="0"/>
              <a:t>KE Practice Problem</a:t>
            </a:r>
            <a:endParaRPr lang="en-US" dirty="0"/>
          </a:p>
        </p:txBody>
      </p:sp>
      <p:pic>
        <p:nvPicPr>
          <p:cNvPr id="4" name="Content Placeholder 3" descr="Screen Shot 2015-02-17 at 8.33.06 PM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" b="-3416"/>
          <a:stretch/>
        </p:blipFill>
        <p:spPr>
          <a:xfrm>
            <a:off x="1078653" y="897468"/>
            <a:ext cx="6795347" cy="2333658"/>
          </a:xfrm>
        </p:spPr>
      </p:pic>
      <p:pic>
        <p:nvPicPr>
          <p:cNvPr id="5" name="Picture 4" descr="Screen Shot 2015-02-17 at 8.3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126"/>
            <a:ext cx="5484278" cy="1061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845" y="5046144"/>
            <a:ext cx="8277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calculate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using the perfectly inelastic collision equation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calculate Initial kinetic energy &amp; final kinetic energy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calculate ΔKE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7" name="Picture 6" descr="Screen Shot 2015-02-17 at 8.12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52" y="4292599"/>
            <a:ext cx="4769908" cy="8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5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147</TotalTime>
  <Words>459</Words>
  <Application>Microsoft Macintosh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Soho</vt:lpstr>
      <vt:lpstr>Elastic &amp; inelastic collisions</vt:lpstr>
      <vt:lpstr>What are we going to study today?</vt:lpstr>
      <vt:lpstr>Perfectly Inelastic Collisions</vt:lpstr>
      <vt:lpstr>Calculating Inelastic Collision</vt:lpstr>
      <vt:lpstr>Inelastic Collision</vt:lpstr>
      <vt:lpstr>Practice Problem</vt:lpstr>
      <vt:lpstr>Kinetic Energy in Inelastic Collisions</vt:lpstr>
      <vt:lpstr>Calculating KE Lost in Inelastic Collisions</vt:lpstr>
      <vt:lpstr>KE Practice Problem</vt:lpstr>
      <vt:lpstr>Elastic Collisions</vt:lpstr>
      <vt:lpstr>Normal “Real Life” Collisions</vt:lpstr>
      <vt:lpstr>KE Conserved in Elastic Collisions</vt:lpstr>
      <vt:lpstr>Elastic Collisions Practice Problems</vt:lpstr>
      <vt:lpstr>Bring it all Together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 &amp; inelastic collisions</dc:title>
  <dc:creator>Michaine Purvis</dc:creator>
  <cp:lastModifiedBy>Michaine Purvis</cp:lastModifiedBy>
  <cp:revision>8</cp:revision>
  <dcterms:created xsi:type="dcterms:W3CDTF">2015-02-18T00:58:28Z</dcterms:created>
  <dcterms:modified xsi:type="dcterms:W3CDTF">2015-02-18T03:25:37Z</dcterms:modified>
</cp:coreProperties>
</file>