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12/29/16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 Section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Acceleration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280115" y="6286490"/>
            <a:ext cx="659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IPC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2338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latin typeface="+mj-lt"/>
              </a:rPr>
              <a:t>Throwing and Dropping</a:t>
            </a:r>
            <a:endParaRPr lang="en-US" sz="7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334" y="1498316"/>
            <a:ext cx="7570787" cy="50964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you throw a ball as hard as you could in a perfectly horizontal direction, would it take longer to reach the ground than if you dropped the ball from the same height?</a:t>
            </a:r>
          </a:p>
          <a:p>
            <a:r>
              <a:rPr lang="en-US" dirty="0" smtClean="0"/>
              <a:t>Actually it would not!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 vertical distance traveled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by both objects is the same. </a:t>
            </a:r>
          </a:p>
          <a:p>
            <a:r>
              <a:rPr lang="en-US" dirty="0" smtClean="0"/>
              <a:t>The horizontal distance travelled by the thrown object is greater. (This means the energy spent on throwing the ball is used by traveling a greater distance horizontally.) </a:t>
            </a:r>
            <a:endParaRPr lang="en-US" dirty="0"/>
          </a:p>
        </p:txBody>
      </p:sp>
      <p:pic>
        <p:nvPicPr>
          <p:cNvPr id="4" name="Picture 3" descr="images-1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746" y="2868535"/>
            <a:ext cx="3997794" cy="203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4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+mj-lt"/>
              </a:rPr>
              <a:t>Throwing and </a:t>
            </a:r>
            <a:r>
              <a:rPr lang="en-US" sz="6000" dirty="0" smtClean="0">
                <a:latin typeface="+mj-lt"/>
              </a:rPr>
              <a:t>Dropping cont. </a:t>
            </a:r>
            <a:endParaRPr lang="en-US" sz="6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828293"/>
          </a:xfrm>
        </p:spPr>
        <p:txBody>
          <a:bodyPr>
            <a:normAutofit/>
          </a:bodyPr>
          <a:lstStyle/>
          <a:p>
            <a:r>
              <a:rPr lang="en-US" dirty="0" smtClean="0"/>
              <a:t>Ex: If you shoot a bullet horizontally will it hit the ground at the same time as a bullet you drop vertically from the same height.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two bullets will hit the ground at the same time! </a:t>
            </a:r>
          </a:p>
          <a:p>
            <a:endParaRPr lang="en-US" dirty="0"/>
          </a:p>
        </p:txBody>
      </p:sp>
      <p:pic>
        <p:nvPicPr>
          <p:cNvPr id="4" name="Picture 3" descr="images-1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58" y="3409907"/>
            <a:ext cx="8546344" cy="160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31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+mj-lt"/>
              </a:rPr>
              <a:t>Types of Acceleration Activity</a:t>
            </a:r>
            <a:endParaRPr lang="en-US" sz="6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groups, demonstrate three ways to accelerate while walking. </a:t>
            </a:r>
          </a:p>
          <a:p>
            <a:pPr lvl="1"/>
            <a:r>
              <a:rPr lang="en-US" dirty="0" smtClean="0"/>
              <a:t>Keep in mind the definition of acceleration (a change in velocity divided by a change in time)</a:t>
            </a:r>
          </a:p>
          <a:p>
            <a:r>
              <a:rPr lang="en-US" dirty="0" smtClean="0"/>
              <a:t>Be ready to verbally justify your reasoning and explain why walking at a constant speed is not accelerating</a:t>
            </a:r>
            <a:endParaRPr lang="en-US" dirty="0"/>
          </a:p>
        </p:txBody>
      </p:sp>
      <p:pic>
        <p:nvPicPr>
          <p:cNvPr id="4" name="Picture 3" descr="running-vs-walk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435" y="4940005"/>
            <a:ext cx="2956909" cy="191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589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>
                <a:latin typeface="+mj-lt"/>
              </a:rPr>
              <a:t>Wrap Up</a:t>
            </a:r>
            <a:endParaRPr lang="en-US" sz="8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two things that affect acceleration?</a:t>
            </a:r>
          </a:p>
          <a:p>
            <a:r>
              <a:rPr lang="en-US" dirty="0" smtClean="0"/>
              <a:t>What is centripetal acceleration?</a:t>
            </a:r>
          </a:p>
          <a:p>
            <a:r>
              <a:rPr lang="en-US" dirty="0" smtClean="0"/>
              <a:t>Why does a dropped object hit the ground at the same time as an object thrown horizontally?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63677" y="6367259"/>
            <a:ext cx="2480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Have a Great Day!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382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+mj-lt"/>
              </a:rPr>
              <a:t>Acceleration Free Write</a:t>
            </a:r>
            <a:endParaRPr lang="en-US" sz="6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piece of paper, write down what you know about the following questions:</a:t>
            </a:r>
          </a:p>
          <a:p>
            <a:pPr lvl="1"/>
            <a:r>
              <a:rPr lang="en-US" dirty="0" smtClean="0"/>
              <a:t>What happens to acceleration when you slow down?</a:t>
            </a:r>
          </a:p>
          <a:p>
            <a:pPr lvl="1"/>
            <a:r>
              <a:rPr lang="en-US" dirty="0" smtClean="0"/>
              <a:t>If you throw a ball straight up, what happens to the acceleration?</a:t>
            </a:r>
          </a:p>
          <a:p>
            <a:pPr lvl="1"/>
            <a:r>
              <a:rPr lang="en-US" dirty="0" smtClean="0"/>
              <a:t>What is the acceleration when the ball as at the peak height (where it can no longer go up and has not yet begun to fall)?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+mj-lt"/>
              </a:rPr>
              <a:t>Velocity and Acceleration</a:t>
            </a:r>
            <a:endParaRPr lang="en-US" sz="6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Acceleration: </a:t>
            </a:r>
            <a:r>
              <a:rPr lang="en-US" dirty="0" smtClean="0"/>
              <a:t>the rate of change of velocity</a:t>
            </a:r>
          </a:p>
          <a:p>
            <a:pPr lvl="1"/>
            <a:r>
              <a:rPr lang="en-US" dirty="0" smtClean="0"/>
              <a:t>Units: m/s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Remember: velocity is a change in speed or direction</a:t>
            </a:r>
          </a:p>
          <a:p>
            <a:r>
              <a:rPr lang="en-US" dirty="0" smtClean="0"/>
              <a:t>Acceleration occurs when an objects </a:t>
            </a:r>
            <a:r>
              <a:rPr lang="en-US" dirty="0" smtClean="0">
                <a:solidFill>
                  <a:srgbClr val="FF0000"/>
                </a:solidFill>
              </a:rPr>
              <a:t>changes its speed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6600"/>
                </a:solidFill>
              </a:rPr>
              <a:t>its direction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or both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4" name="Picture 3" descr="images-1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545" y="4904842"/>
            <a:ext cx="2106254" cy="1755212"/>
          </a:xfrm>
          <a:prstGeom prst="rect">
            <a:avLst/>
          </a:prstGeom>
        </p:spPr>
      </p:pic>
      <p:pic>
        <p:nvPicPr>
          <p:cNvPr id="5" name="Picture 4" descr="images-1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719" y="4751697"/>
            <a:ext cx="2030912" cy="190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2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latin typeface="+mj-lt"/>
              </a:rPr>
              <a:t>Speed-Time Graphs</a:t>
            </a:r>
            <a:endParaRPr lang="en-US" sz="8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object travels in a straight line and does not change direction, a graph of speed vs time can provide info about the object’s acceleration. </a:t>
            </a:r>
          </a:p>
          <a:p>
            <a:r>
              <a:rPr lang="en-US" dirty="0" smtClean="0"/>
              <a:t>The slope on a speed-time graph equals the object’s acceleration</a:t>
            </a:r>
            <a:endParaRPr lang="en-US" dirty="0"/>
          </a:p>
        </p:txBody>
      </p:sp>
      <p:pic>
        <p:nvPicPr>
          <p:cNvPr id="4" name="Picture 3" descr="Screen Shot 2014-08-26 at 8.12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691" y="4571694"/>
            <a:ext cx="4258745" cy="207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3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&amp; Label</a:t>
            </a:r>
            <a:endParaRPr lang="en-US" dirty="0"/>
          </a:p>
        </p:txBody>
      </p:sp>
      <p:pic>
        <p:nvPicPr>
          <p:cNvPr id="4" name="Content Placeholder 3" descr="Screen Shot 2014-08-26 at 8.12.0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1" r="6951"/>
          <a:stretch>
            <a:fillRect/>
          </a:stretch>
        </p:blipFill>
        <p:spPr>
          <a:xfrm>
            <a:off x="792162" y="2568389"/>
            <a:ext cx="7570787" cy="42896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3483" y="1614282"/>
            <a:ext cx="85850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Identify and label the places on the graph where acceleration is occurring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3483" y="4633494"/>
            <a:ext cx="876636" cy="909538"/>
          </a:xfrm>
          <a:prstGeom prst="straightConnector1">
            <a:avLst/>
          </a:prstGeom>
          <a:ln>
            <a:solidFill>
              <a:schemeClr val="tx1">
                <a:alpha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454420" y="5543032"/>
            <a:ext cx="532077" cy="1081148"/>
          </a:xfrm>
          <a:prstGeom prst="straightConnector1">
            <a:avLst/>
          </a:prstGeom>
          <a:ln>
            <a:solidFill>
              <a:srgbClr val="000000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651382" y="5216971"/>
            <a:ext cx="1270120" cy="1166954"/>
          </a:xfrm>
          <a:prstGeom prst="straightConnector1">
            <a:avLst/>
          </a:prstGeom>
          <a:ln>
            <a:solidFill>
              <a:srgbClr val="000000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019983" y="2848741"/>
            <a:ext cx="1733541" cy="1218438"/>
          </a:xfrm>
          <a:prstGeom prst="straightConnector1">
            <a:avLst/>
          </a:prstGeom>
          <a:ln>
            <a:solidFill>
              <a:srgbClr val="000000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528719" y="5543031"/>
            <a:ext cx="982527" cy="1081149"/>
          </a:xfrm>
          <a:prstGeom prst="straightConnector1">
            <a:avLst/>
          </a:prstGeom>
          <a:ln>
            <a:solidFill>
              <a:srgbClr val="000000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94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latin typeface="+mj-lt"/>
              </a:rPr>
              <a:t>Calculating Acceleration</a:t>
            </a:r>
            <a:endParaRPr lang="en-US" sz="7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254" y="1761565"/>
            <a:ext cx="7999273" cy="4289611"/>
          </a:xfrm>
        </p:spPr>
        <p:txBody>
          <a:bodyPr/>
          <a:lstStyle/>
          <a:p>
            <a:r>
              <a:rPr lang="en-US" b="1" u="sng" dirty="0" smtClean="0"/>
              <a:t>Acceleration</a:t>
            </a:r>
            <a:r>
              <a:rPr lang="en-US" dirty="0" smtClean="0"/>
              <a:t>: the rate of change in velocity (m/s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Acceleration Equation:</a:t>
            </a:r>
          </a:p>
          <a:p>
            <a:pPr lvl="1"/>
            <a:r>
              <a:rPr lang="en-US" dirty="0" smtClean="0"/>
              <a:t>Acceleration (m/s</a:t>
            </a:r>
            <a:r>
              <a:rPr lang="en-US" baseline="30000" dirty="0" smtClean="0"/>
              <a:t>2</a:t>
            </a:r>
            <a:r>
              <a:rPr lang="en-US" dirty="0" smtClean="0"/>
              <a:t>) = change in velocity (m/s)</a:t>
            </a:r>
          </a:p>
          <a:p>
            <a:pPr marL="1711325" lvl="5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sz="2800" dirty="0" smtClean="0"/>
              <a:t>time (s)</a:t>
            </a:r>
          </a:p>
          <a:p>
            <a:pPr marL="1711325" lvl="5" indent="0">
              <a:buNone/>
            </a:pPr>
            <a:r>
              <a:rPr lang="en-US" sz="2800" dirty="0" smtClean="0"/>
              <a:t>			</a:t>
            </a:r>
            <a:r>
              <a:rPr lang="en-US" sz="2800" b="1" dirty="0" smtClean="0"/>
              <a:t>a= </a:t>
            </a:r>
            <a:r>
              <a:rPr lang="en-US" sz="2800" b="1" dirty="0" err="1" smtClean="0"/>
              <a:t>V</a:t>
            </a:r>
            <a:r>
              <a:rPr lang="en-US" sz="2800" b="1" baseline="-25000" dirty="0" err="1" smtClean="0"/>
              <a:t>f</a:t>
            </a:r>
            <a:r>
              <a:rPr lang="en-US" sz="2800" b="1" dirty="0" smtClean="0"/>
              <a:t> – V</a:t>
            </a:r>
            <a:r>
              <a:rPr lang="en-US" sz="2800" b="1" baseline="-25000" dirty="0" smtClean="0"/>
              <a:t>i</a:t>
            </a:r>
            <a:endParaRPr lang="en-US" sz="2800" b="1" dirty="0" smtClean="0"/>
          </a:p>
          <a:p>
            <a:pPr marL="1711325" lvl="5" indent="0">
              <a:buNone/>
            </a:pPr>
            <a:r>
              <a:rPr lang="en-US" sz="2800" b="1" dirty="0"/>
              <a:t>	 </a:t>
            </a:r>
            <a:r>
              <a:rPr lang="en-US" sz="2800" b="1" dirty="0" smtClean="0"/>
              <a:t>       			t</a:t>
            </a:r>
            <a:endParaRPr lang="en-US" sz="2800" b="1" dirty="0"/>
          </a:p>
          <a:p>
            <a:pPr marL="1711325" lvl="5" indent="0">
              <a:buNone/>
            </a:pPr>
            <a:endParaRPr lang="en-US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22528" y="3513539"/>
            <a:ext cx="33813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667873" y="4519764"/>
            <a:ext cx="1055632" cy="16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2162" y="5509494"/>
            <a:ext cx="80652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some cases, your calculations will result in a negative acceleration. The </a:t>
            </a:r>
            <a:r>
              <a:rPr lang="en-US" sz="2400" i="1" dirty="0" smtClean="0"/>
              <a:t>negative sign </a:t>
            </a:r>
            <a:r>
              <a:rPr lang="en-US" sz="2400" dirty="0" smtClean="0"/>
              <a:t>for acceleration means </a:t>
            </a:r>
            <a:r>
              <a:rPr lang="en-US" sz="2400" i="1" dirty="0" smtClean="0"/>
              <a:t>in the opposite direction. </a:t>
            </a:r>
            <a:endParaRPr lang="en-US" sz="2400" i="1" dirty="0"/>
          </a:p>
        </p:txBody>
      </p:sp>
      <p:sp>
        <p:nvSpPr>
          <p:cNvPr id="9" name="5-Point Star 8"/>
          <p:cNvSpPr/>
          <p:nvPr/>
        </p:nvSpPr>
        <p:spPr>
          <a:xfrm>
            <a:off x="321857" y="5707440"/>
            <a:ext cx="412794" cy="343736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85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latin typeface="+mj-lt"/>
              </a:rPr>
              <a:t>Motion in 2-D</a:t>
            </a:r>
            <a:endParaRPr lang="en-US" sz="7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54154"/>
          </a:xfrm>
        </p:spPr>
        <p:txBody>
          <a:bodyPr>
            <a:normAutofit/>
          </a:bodyPr>
          <a:lstStyle/>
          <a:p>
            <a:r>
              <a:rPr lang="en-US" dirty="0" smtClean="0"/>
              <a:t>Thus far we have only discussed motion in a straight line, but most objects do not move in a straight line only. </a:t>
            </a:r>
          </a:p>
          <a:p>
            <a:r>
              <a:rPr lang="en-US" dirty="0" smtClean="0"/>
              <a:t>Remember that we cannot add measurements that are not in the same or opposite directions</a:t>
            </a:r>
          </a:p>
          <a:p>
            <a:pPr lvl="1"/>
            <a:r>
              <a:rPr lang="en-US" dirty="0" smtClean="0"/>
              <a:t>As such, we will discuss motion in each direction separately </a:t>
            </a:r>
          </a:p>
          <a:p>
            <a:pPr lvl="1"/>
            <a:r>
              <a:rPr lang="en-US" dirty="0" smtClean="0"/>
              <a:t>This also means that we cannot use the acceleration equation because of its’ reliance on velocity.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61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+mj-lt"/>
              </a:rPr>
              <a:t>Circular Motion</a:t>
            </a:r>
            <a:endParaRPr lang="en-US" sz="6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21163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Centripetal acceleration</a:t>
            </a:r>
            <a:r>
              <a:rPr lang="en-US" dirty="0" smtClean="0"/>
              <a:t>: acceleration toward the center of a curved  or circular path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other examples of centripetal motion have you seen?</a:t>
            </a:r>
            <a:endParaRPr lang="en-US" dirty="0"/>
          </a:p>
        </p:txBody>
      </p:sp>
      <p:pic>
        <p:nvPicPr>
          <p:cNvPr id="4" name="Picture 3" descr="carturn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983" y="2842435"/>
            <a:ext cx="2311729" cy="2449949"/>
          </a:xfrm>
          <a:prstGeom prst="rect">
            <a:avLst/>
          </a:prstGeom>
        </p:spPr>
      </p:pic>
      <p:pic>
        <p:nvPicPr>
          <p:cNvPr id="5" name="Picture 4" descr="images-10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62" y="2968284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4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latin typeface="+mj-lt"/>
              </a:rPr>
              <a:t>Projectile Motion</a:t>
            </a:r>
            <a:endParaRPr lang="en-US" sz="7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2" y="1526815"/>
            <a:ext cx="5695268" cy="5186849"/>
          </a:xfrm>
        </p:spPr>
        <p:txBody>
          <a:bodyPr>
            <a:normAutofit/>
          </a:bodyPr>
          <a:lstStyle/>
          <a:p>
            <a:r>
              <a:rPr lang="en-US" dirty="0" smtClean="0"/>
              <a:t>Horizontal and vertical motion</a:t>
            </a:r>
          </a:p>
          <a:p>
            <a:pPr lvl="1"/>
            <a:r>
              <a:rPr lang="en-US" dirty="0" smtClean="0"/>
              <a:t>When you throw or shoot an object the force exerted by your hand give the object horizontal velocity. The horizontal velocity is constant.</a:t>
            </a:r>
          </a:p>
          <a:p>
            <a:pPr lvl="1"/>
            <a:r>
              <a:rPr lang="en-US" dirty="0" smtClean="0"/>
              <a:t>When you release a rubber band, gravity causes it to accelerate downward causing the rubber band to have increasing vertical velocity</a:t>
            </a:r>
            <a:endParaRPr lang="en-US" dirty="0"/>
          </a:p>
        </p:txBody>
      </p:sp>
      <p:pic>
        <p:nvPicPr>
          <p:cNvPr id="4" name="Picture 3" descr="images-1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60" y="2005544"/>
            <a:ext cx="3052432" cy="2005569"/>
          </a:xfrm>
          <a:prstGeom prst="rect">
            <a:avLst/>
          </a:prstGeom>
        </p:spPr>
      </p:pic>
      <p:pic>
        <p:nvPicPr>
          <p:cNvPr id="5" name="Picture 4" descr="images-18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792" y="4419600"/>
            <a:ext cx="29083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6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520</TotalTime>
  <Words>605</Words>
  <Application>Microsoft Macintosh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Infusion</vt:lpstr>
      <vt:lpstr>Chapter 5 Section 3</vt:lpstr>
      <vt:lpstr>Acceleration Free Write</vt:lpstr>
      <vt:lpstr>Velocity and Acceleration</vt:lpstr>
      <vt:lpstr>Speed-Time Graphs</vt:lpstr>
      <vt:lpstr>Identify &amp; Label</vt:lpstr>
      <vt:lpstr>Calculating Acceleration</vt:lpstr>
      <vt:lpstr>Motion in 2-D</vt:lpstr>
      <vt:lpstr>Circular Motion</vt:lpstr>
      <vt:lpstr>Projectile Motion</vt:lpstr>
      <vt:lpstr>Throwing and Dropping</vt:lpstr>
      <vt:lpstr>Throwing and Dropping cont. </vt:lpstr>
      <vt:lpstr>Types of Acceleration Activity</vt:lpstr>
      <vt:lpstr>Wrap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Section 3</dc:title>
  <dc:creator>Michaine Purvis</dc:creator>
  <cp:lastModifiedBy>Michaine Purvis</cp:lastModifiedBy>
  <cp:revision>15</cp:revision>
  <dcterms:created xsi:type="dcterms:W3CDTF">2014-08-26T13:02:46Z</dcterms:created>
  <dcterms:modified xsi:type="dcterms:W3CDTF">2016-12-30T04:47:06Z</dcterms:modified>
</cp:coreProperties>
</file>