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120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F4186-F3B6-CB4D-8625-934BDE74FFF1}" type="datetimeFigureOut">
              <a:rPr lang="en-US" smtClean="0"/>
              <a:t>12/29/16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24726-696C-C541-9B6C-348DE195C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2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24726-696C-C541-9B6C-348DE195CE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67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5" name="Snip Single Corner Rectangle 14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ardrop 12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1115196-1C6F-4784-83AC-30756D8F10B3}" type="datetimeFigureOut">
              <a:rPr lang="en-US" smtClean="0"/>
              <a:t>12/29/16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2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Teardrop 12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8952" y="6300216"/>
            <a:ext cx="1298448" cy="365125"/>
          </a:xfrm>
        </p:spPr>
        <p:txBody>
          <a:bodyPr/>
          <a:lstStyle/>
          <a:p>
            <a:fld id="{B1115196-1C6F-4784-83AC-30756D8F10B3}" type="datetimeFigureOut">
              <a:rPr lang="en-US" smtClean="0"/>
              <a:t>12/29/16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00216"/>
            <a:ext cx="234086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752" y="6300216"/>
            <a:ext cx="448056" cy="365125"/>
          </a:xfrm>
        </p:spPr>
        <p:txBody>
          <a:bodyPr/>
          <a:lstStyle>
            <a:lvl1pPr algn="l">
              <a:defRPr/>
            </a:lvl1pPr>
          </a:lstStyle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4648200"/>
            <a:ext cx="8686800" cy="1963271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12/29/16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12/29/16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12/29/16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12/29/16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12/29/16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7" name="Snip Single Corner Rectangle 16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ardrop 15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1115196-1C6F-4784-83AC-30756D8F10B3}" type="datetimeFigureOut">
              <a:rPr lang="en-US" smtClean="0"/>
              <a:t>12/29/16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676835"/>
            <a:ext cx="7543800" cy="2587752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flipH="1">
            <a:off x="1600199" y="2126877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0" name="Snip Single Corner Rectangle 9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ardrop 8"/>
            <p:cNvSpPr/>
            <p:nvPr/>
          </p:nvSpPr>
          <p:spPr>
            <a:xfrm flipH="1">
              <a:off x="22859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05" y="2653553"/>
            <a:ext cx="5870448" cy="14721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105" y="4134881"/>
            <a:ext cx="5870448" cy="57607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8033590" y="3475037"/>
            <a:ext cx="1828801" cy="365125"/>
          </a:xfrm>
        </p:spPr>
        <p:txBody>
          <a:bodyPr vert="horz" lIns="91440" tIns="0" rIns="91440" bIns="0" rtlCol="0" anchor="t" anchorCtr="0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658009" y="3475037"/>
            <a:ext cx="1828800" cy="365125"/>
          </a:xfrm>
        </p:spPr>
        <p:txBody>
          <a:bodyPr vert="horz" lIns="91440" tIns="0" rIns="91440" bIns="0" rtlCol="0" anchor="b" anchorCtr="0"/>
          <a:lstStyle>
            <a:lvl1pPr marL="0" algn="l" defTabSz="914400" rtl="0" eaLnBrk="1" latinLnBrk="0" hangingPunct="1">
              <a:defRPr sz="1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1115196-1C6F-4784-83AC-30756D8F10B3}" type="datetimeFigureOut">
              <a:rPr lang="en-US" smtClean="0"/>
              <a:t>12/29/16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Snip Diagonal Corner Rectangle 11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12/29/16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Snip Diagonal Corner Rectangle 12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12/29/16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12/29/16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12/29/16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3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Teardrop 13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5" name="Snip Diagonal Corner Rectangle 14"/>
          <p:cNvSpPr/>
          <p:nvPr/>
        </p:nvSpPr>
        <p:spPr>
          <a:xfrm flipV="1">
            <a:off x="4648200" y="228600"/>
            <a:ext cx="4251960" cy="6387352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297706"/>
            <a:ext cx="1295400" cy="365125"/>
          </a:xfrm>
        </p:spPr>
        <p:txBody>
          <a:bodyPr/>
          <a:lstStyle/>
          <a:p>
            <a:fld id="{B1115196-1C6F-4784-83AC-30756D8F10B3}" type="datetimeFigureOut">
              <a:rPr lang="en-US" smtClean="0"/>
              <a:t>12/29/16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297706"/>
            <a:ext cx="2339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297706"/>
            <a:ext cx="443753" cy="365125"/>
          </a:xfrm>
        </p:spPr>
        <p:txBody>
          <a:bodyPr/>
          <a:lstStyle>
            <a:lvl1pPr algn="l">
              <a:defRPr/>
            </a:lvl1pPr>
          </a:lstStyle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1115196-1C6F-4784-83AC-30756D8F10B3}" type="datetimeFigureOut">
              <a:rPr lang="en-US" smtClean="0"/>
              <a:t>12/29/16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 2" pitchFamily="18" charset="2"/>
        <a:buChar char="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GKQdkS0qG3g" TargetMode="Externa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</a:t>
            </a:r>
            <a:r>
              <a:rPr lang="en-US" dirty="0" smtClean="0"/>
              <a:t>5 </a:t>
            </a:r>
            <a:r>
              <a:rPr lang="en-US" dirty="0" smtClean="0"/>
              <a:t>Section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Describing Motion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220828" y="6334514"/>
            <a:ext cx="1403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IPC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30600"/>
            <a:ext cx="3094566" cy="118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41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1" y="169333"/>
            <a:ext cx="2641600" cy="707886"/>
          </a:xfrm>
          <a:prstGeom prst="rect">
            <a:avLst/>
          </a:prstGeom>
          <a:noFill/>
          <a:ln>
            <a:solidFill>
              <a:schemeClr val="bg1"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   Wrap Up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5867" y="1303867"/>
            <a:ext cx="6366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What is one thing new that you learned today?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98801" y="2455333"/>
            <a:ext cx="6045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What is the difference between distance and displacement?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6533" y="3979333"/>
            <a:ext cx="3539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What are the units for speed?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3599" y="4933440"/>
            <a:ext cx="428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Why are reference points used?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8732" y="6289877"/>
            <a:ext cx="3369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Have A Great Day!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229" y="5563066"/>
            <a:ext cx="1207503" cy="107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15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 a “Vector”?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Watch the following video:</a:t>
            </a:r>
          </a:p>
          <a:p>
            <a:pPr lvl="1"/>
            <a:r>
              <a:rPr lang="en-US" dirty="0">
                <a:hlinkClick r:id="rId2"/>
              </a:rPr>
              <a:t>https://www.youtube.com/watch?v=</a:t>
            </a:r>
            <a:r>
              <a:rPr lang="en-US" dirty="0" smtClean="0">
                <a:hlinkClick r:id="rId2"/>
              </a:rPr>
              <a:t>GKQdkS0qG3g</a:t>
            </a:r>
            <a:r>
              <a:rPr lang="en-US" dirty="0" smtClean="0"/>
              <a:t> </a:t>
            </a:r>
          </a:p>
          <a:p>
            <a:r>
              <a:rPr lang="en-US" dirty="0" smtClean="0"/>
              <a:t>From the video, what do you now know about vectors?</a:t>
            </a:r>
          </a:p>
          <a:p>
            <a:r>
              <a:rPr lang="en-US" dirty="0" smtClean="0"/>
              <a:t>How do you think vectors are used in physics?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665" y="4217148"/>
            <a:ext cx="4275667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3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and 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197" y="1949824"/>
            <a:ext cx="7583488" cy="4007224"/>
          </a:xfrm>
        </p:spPr>
        <p:txBody>
          <a:bodyPr>
            <a:normAutofit/>
          </a:bodyPr>
          <a:lstStyle/>
          <a:p>
            <a:r>
              <a:rPr lang="en-US" b="1" dirty="0" smtClean="0"/>
              <a:t>Motion: </a:t>
            </a:r>
            <a:r>
              <a:rPr lang="en-US" dirty="0" smtClean="0"/>
              <a:t>a change in an object’s position relative to a reference point</a:t>
            </a:r>
          </a:p>
          <a:p>
            <a:r>
              <a:rPr lang="en-US" b="1" dirty="0" smtClean="0"/>
              <a:t>Reference point: </a:t>
            </a:r>
            <a:r>
              <a:rPr lang="en-US" dirty="0" smtClean="0"/>
              <a:t>a chosen point used to determine an object’s position (see Figure 1 on </a:t>
            </a:r>
            <a:r>
              <a:rPr lang="en-US" dirty="0" err="1" smtClean="0"/>
              <a:t>pg</a:t>
            </a:r>
            <a:r>
              <a:rPr lang="en-US" dirty="0" smtClean="0"/>
              <a:t> 44)</a:t>
            </a:r>
          </a:p>
          <a:p>
            <a:r>
              <a:rPr lang="en-US" dirty="0" smtClean="0"/>
              <a:t>Once a reference point is chosen a frame of reference can be created</a:t>
            </a:r>
          </a:p>
          <a:p>
            <a:pPr marL="692150" lvl="2" indent="-342900">
              <a:lnSpc>
                <a:spcPct val="80000"/>
              </a:lnSpc>
              <a:spcBef>
                <a:spcPts val="2000"/>
              </a:spcBef>
            </a:pPr>
            <a:r>
              <a:rPr lang="en-US" dirty="0"/>
              <a:t>A frame of reference is a coordinate system in which </a:t>
            </a:r>
            <a:r>
              <a:rPr lang="en-US" dirty="0" smtClean="0"/>
              <a:t>the </a:t>
            </a:r>
          </a:p>
          <a:p>
            <a:pPr marL="349250" lvl="2" indent="0">
              <a:lnSpc>
                <a:spcPct val="80000"/>
              </a:lnSpc>
              <a:spcBef>
                <a:spcPts val="200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       position </a:t>
            </a:r>
            <a:r>
              <a:rPr lang="en-US" dirty="0"/>
              <a:t>of the object is measured (Like a map</a:t>
            </a:r>
            <a:r>
              <a:rPr lang="en-US" dirty="0" smtClean="0"/>
              <a:t>)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193" y="4308544"/>
            <a:ext cx="1758184" cy="225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39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in 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949824"/>
            <a:ext cx="7583488" cy="4628548"/>
          </a:xfrm>
        </p:spPr>
        <p:txBody>
          <a:bodyPr>
            <a:normAutofit/>
          </a:bodyPr>
          <a:lstStyle/>
          <a:p>
            <a:r>
              <a:rPr lang="en-US" b="1" dirty="0" smtClean="0"/>
              <a:t>Distance</a:t>
            </a:r>
            <a:r>
              <a:rPr lang="en-US" dirty="0" smtClean="0"/>
              <a:t>: SI Unit is meters (m)</a:t>
            </a:r>
          </a:p>
          <a:p>
            <a:pPr lvl="1"/>
            <a:r>
              <a:rPr lang="en-US" dirty="0" smtClean="0"/>
              <a:t>Long distances are often measured in kilometers (km)</a:t>
            </a:r>
          </a:p>
          <a:p>
            <a:pPr lvl="1"/>
            <a:r>
              <a:rPr lang="en-US" dirty="0" smtClean="0"/>
              <a:t>1 km = 1000m</a:t>
            </a:r>
          </a:p>
          <a:p>
            <a:r>
              <a:rPr lang="en-US" b="1" dirty="0" smtClean="0"/>
              <a:t>Displacement: </a:t>
            </a:r>
            <a:r>
              <a:rPr lang="en-US" dirty="0" smtClean="0"/>
              <a:t>the distance and direction of the object’s </a:t>
            </a:r>
            <a:r>
              <a:rPr lang="en-US" u="sng" dirty="0" smtClean="0"/>
              <a:t>change in position</a:t>
            </a:r>
            <a:endParaRPr lang="en-US" dirty="0" smtClean="0"/>
          </a:p>
          <a:p>
            <a:pPr lvl="1"/>
            <a:r>
              <a:rPr lang="en-US" u="sng" dirty="0" smtClean="0"/>
              <a:t>Ex: </a:t>
            </a:r>
          </a:p>
          <a:p>
            <a:pPr lvl="1"/>
            <a:endParaRPr lang="en-US" u="sng" dirty="0" smtClean="0"/>
          </a:p>
          <a:p>
            <a:pPr marL="349250" lvl="1" indent="0">
              <a:buNone/>
            </a:pPr>
            <a:endParaRPr lang="en-US" u="sng" dirty="0"/>
          </a:p>
          <a:p>
            <a:pPr marL="349250" lvl="1" indent="0">
              <a:buNone/>
            </a:pPr>
            <a:endParaRPr lang="en-US" u="sng" dirty="0"/>
          </a:p>
          <a:p>
            <a:pPr marL="349250" lvl="1" indent="0">
              <a:buNone/>
            </a:pPr>
            <a:r>
              <a:rPr lang="en-US" dirty="0" smtClean="0"/>
              <a:t>Displacement = 100m – 35m = </a:t>
            </a:r>
            <a:r>
              <a:rPr lang="en-US" b="1" dirty="0" smtClean="0"/>
              <a:t>65m East</a:t>
            </a:r>
          </a:p>
          <a:p>
            <a:pPr lvl="1"/>
            <a:r>
              <a:rPr lang="en-US" dirty="0" smtClean="0"/>
              <a:t>Vector arrows </a:t>
            </a:r>
            <a:r>
              <a:rPr lang="en-US" dirty="0"/>
              <a:t>are used to </a:t>
            </a:r>
            <a:r>
              <a:rPr lang="en-US" dirty="0" smtClean="0"/>
              <a:t>help denote </a:t>
            </a:r>
            <a:r>
              <a:rPr lang="en-US" dirty="0"/>
              <a:t>a change in displacement</a:t>
            </a:r>
          </a:p>
          <a:p>
            <a:pPr marL="349250" lvl="1" indent="0">
              <a:buNone/>
            </a:pPr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128" y="4197295"/>
            <a:ext cx="797675" cy="66725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980803" y="4530925"/>
            <a:ext cx="231265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928614" y="4864554"/>
            <a:ext cx="136484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58007" y="4056979"/>
            <a:ext cx="1260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100m East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355127" y="4921428"/>
            <a:ext cx="1165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35m West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044267" y="4056979"/>
            <a:ext cx="116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Vectors</a:t>
            </a:r>
            <a:endParaRPr lang="en-US" sz="2000" b="1" dirty="0"/>
          </a:p>
        </p:txBody>
      </p:sp>
      <p:sp>
        <p:nvSpPr>
          <p:cNvPr id="31" name="7-Point Star 30"/>
          <p:cNvSpPr/>
          <p:nvPr/>
        </p:nvSpPr>
        <p:spPr>
          <a:xfrm>
            <a:off x="6908799" y="3773064"/>
            <a:ext cx="1303867" cy="1003754"/>
          </a:xfrm>
          <a:prstGeom prst="star7">
            <a:avLst/>
          </a:prstGeom>
          <a:solidFill>
            <a:schemeClr val="accent1">
              <a:shade val="80000"/>
              <a:lumMod val="90000"/>
              <a:alpha val="1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1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Displacements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3 rules for displacement: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dirty="0" smtClean="0"/>
              <a:t>Add displacements in the same direction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dirty="0" smtClean="0"/>
              <a:t>Subtract displacements in opposite directions</a:t>
            </a:r>
          </a:p>
          <a:p>
            <a:pPr marL="806450" lvl="1" indent="-457200">
              <a:buFont typeface="+mj-lt"/>
              <a:buAutoNum type="arabicPeriod"/>
            </a:pPr>
            <a:r>
              <a:rPr lang="en-US" dirty="0" smtClean="0"/>
              <a:t>Displacements not in the same or opposite directions cannot be directly added together (and should be discussed separately)</a:t>
            </a:r>
          </a:p>
          <a:p>
            <a:pPr marL="34925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50" y="4592944"/>
            <a:ext cx="8151169" cy="192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92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b="1" dirty="0" smtClean="0"/>
              <a:t>Speed: </a:t>
            </a:r>
            <a:r>
              <a:rPr lang="en-US" dirty="0" smtClean="0"/>
              <a:t>the distance an object travels per unit of time</a:t>
            </a:r>
          </a:p>
          <a:p>
            <a:r>
              <a:rPr lang="en-US" dirty="0" smtClean="0"/>
              <a:t>Speed Equation:</a:t>
            </a:r>
          </a:p>
          <a:p>
            <a:pPr lvl="1"/>
            <a:r>
              <a:rPr lang="en-US" dirty="0" smtClean="0"/>
              <a:t> speed (meters/second) = distance (meters)</a:t>
            </a:r>
          </a:p>
          <a:p>
            <a:pPr marL="349250" lvl="1" indent="0">
              <a:buNone/>
            </a:pPr>
            <a:r>
              <a:rPr lang="en-US" dirty="0"/>
              <a:t>	</a:t>
            </a:r>
            <a:r>
              <a:rPr lang="en-US" dirty="0" smtClean="0"/>
              <a:t>			time (seconds)</a:t>
            </a:r>
          </a:p>
          <a:p>
            <a:pPr lvl="1"/>
            <a:r>
              <a:rPr lang="en-US" dirty="0" smtClean="0"/>
              <a:t>Ex:</a:t>
            </a:r>
          </a:p>
          <a:p>
            <a:pPr marL="685800" lvl="2" indent="0">
              <a:buNone/>
            </a:pPr>
            <a:r>
              <a:rPr lang="en-US" dirty="0" smtClean="0"/>
              <a:t>A car traveling at a constant speed covers a distance of 1250m in 45s. What is the car’s speed?</a:t>
            </a:r>
          </a:p>
          <a:p>
            <a:pPr marL="685800" lvl="2" indent="0">
              <a:buNone/>
            </a:pPr>
            <a:r>
              <a:rPr lang="en-US" dirty="0" smtClean="0"/>
              <a:t>Speed = ?</a:t>
            </a:r>
          </a:p>
          <a:p>
            <a:pPr marL="685800" lvl="2" indent="0">
              <a:buNone/>
            </a:pPr>
            <a:r>
              <a:rPr lang="en-US" dirty="0" smtClean="0"/>
              <a:t>Distance = 1250m</a:t>
            </a:r>
          </a:p>
          <a:p>
            <a:pPr marL="685800" lvl="2" indent="0">
              <a:buNone/>
            </a:pPr>
            <a:r>
              <a:rPr lang="en-US" dirty="0" smtClean="0"/>
              <a:t>Time = 45s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80933" y="3335867"/>
            <a:ext cx="2133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6"/>
          <p:cNvSpPr/>
          <p:nvPr/>
        </p:nvSpPr>
        <p:spPr>
          <a:xfrm>
            <a:off x="6790267" y="1890243"/>
            <a:ext cx="2065866" cy="1845734"/>
          </a:xfrm>
          <a:prstGeom prst="triangle">
            <a:avLst/>
          </a:prstGeom>
          <a:solidFill>
            <a:schemeClr val="accent1">
              <a:shade val="80000"/>
              <a:lumMod val="90000"/>
              <a:alpha val="2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7" idx="1"/>
            <a:endCxn id="7" idx="5"/>
          </p:cNvCxnSpPr>
          <p:nvPr/>
        </p:nvCxnSpPr>
        <p:spPr>
          <a:xfrm>
            <a:off x="7306734" y="2813110"/>
            <a:ext cx="10329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7" idx="3"/>
          </p:cNvCxnSpPr>
          <p:nvPr/>
        </p:nvCxnSpPr>
        <p:spPr>
          <a:xfrm flipV="1">
            <a:off x="7823200" y="2813110"/>
            <a:ext cx="0" cy="9228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06734" y="3151201"/>
            <a:ext cx="3640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70800" y="2349471"/>
            <a:ext cx="474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8085666" y="3151201"/>
            <a:ext cx="440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605867" y="4692134"/>
            <a:ext cx="1337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 = d</a:t>
            </a:r>
          </a:p>
          <a:p>
            <a:r>
              <a:rPr lang="en-US" sz="2000" dirty="0" smtClean="0"/>
              <a:t>        t</a:t>
            </a:r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4876800" y="5029200"/>
            <a:ext cx="457200" cy="0"/>
          </a:xfrm>
          <a:prstGeom prst="line">
            <a:avLst/>
          </a:prstGeom>
          <a:ln>
            <a:solidFill>
              <a:srgbClr val="0202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605867" y="5503333"/>
            <a:ext cx="1761066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s</a:t>
            </a:r>
            <a:r>
              <a:rPr lang="en-US" sz="2000" dirty="0" smtClean="0"/>
              <a:t> = (1250m)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        (45s)</a:t>
            </a:r>
            <a:endParaRPr lang="en-US" sz="20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4876800" y="5957048"/>
            <a:ext cx="914400" cy="0"/>
          </a:xfrm>
          <a:prstGeom prst="line">
            <a:avLst/>
          </a:prstGeom>
          <a:ln>
            <a:solidFill>
              <a:srgbClr val="0202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943600" y="5621867"/>
            <a:ext cx="136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= 28 m/s</a:t>
            </a:r>
            <a:endParaRPr lang="en-US" sz="2000" dirty="0"/>
          </a:p>
        </p:txBody>
      </p:sp>
      <p:sp>
        <p:nvSpPr>
          <p:cNvPr id="24" name="Rectangle 23"/>
          <p:cNvSpPr/>
          <p:nvPr/>
        </p:nvSpPr>
        <p:spPr>
          <a:xfrm>
            <a:off x="1473200" y="2952577"/>
            <a:ext cx="5012267" cy="721844"/>
          </a:xfrm>
          <a:prstGeom prst="rect">
            <a:avLst/>
          </a:prstGeom>
          <a:solidFill>
            <a:schemeClr val="accent1">
              <a:shade val="80000"/>
              <a:lumMod val="90000"/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295833"/>
            <a:ext cx="3134783" cy="114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02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949823"/>
            <a:ext cx="7704137" cy="4467909"/>
          </a:xfrm>
        </p:spPr>
        <p:txBody>
          <a:bodyPr>
            <a:normAutofit/>
          </a:bodyPr>
          <a:lstStyle/>
          <a:p>
            <a:r>
              <a:rPr lang="en-US" b="1" dirty="0" smtClean="0"/>
              <a:t>Constant speed</a:t>
            </a:r>
            <a:r>
              <a:rPr lang="en-US" dirty="0" smtClean="0"/>
              <a:t>: a speed where you neither speed up or slow down</a:t>
            </a:r>
          </a:p>
          <a:p>
            <a:pPr lvl="1"/>
            <a:r>
              <a:rPr lang="en-US" dirty="0" smtClean="0"/>
              <a:t>Calculate constant speed by taking the distance and time values at any point and using the speed equation </a:t>
            </a:r>
          </a:p>
          <a:p>
            <a:r>
              <a:rPr lang="en-US" b="1" dirty="0" smtClean="0"/>
              <a:t>Changing speed</a:t>
            </a:r>
            <a:r>
              <a:rPr lang="en-US" dirty="0" smtClean="0"/>
              <a:t>: a speed that is not constant</a:t>
            </a:r>
          </a:p>
          <a:p>
            <a:pPr lvl="1"/>
            <a:r>
              <a:rPr lang="en-US" dirty="0" smtClean="0"/>
              <a:t>Average speed: one way to describe changing speed</a:t>
            </a:r>
          </a:p>
          <a:p>
            <a:pPr lvl="2"/>
            <a:r>
              <a:rPr lang="en-US" dirty="0" smtClean="0"/>
              <a:t>Avg. speed = Total distance traveled divided by total time</a:t>
            </a:r>
            <a:endParaRPr lang="en-US" dirty="0"/>
          </a:p>
          <a:p>
            <a:pPr lvl="1"/>
            <a:r>
              <a:rPr lang="en-US" dirty="0" smtClean="0"/>
              <a:t>Instantaneous speed: speed shown at a specific point in time</a:t>
            </a:r>
          </a:p>
          <a:p>
            <a:pPr lvl="2"/>
            <a:r>
              <a:rPr lang="en-US" dirty="0" smtClean="0"/>
              <a:t>The instantaneous speed of an object moving at a changing speed is different at every point in time</a:t>
            </a:r>
          </a:p>
          <a:p>
            <a:pPr lvl="2"/>
            <a:r>
              <a:rPr lang="en-US" dirty="0"/>
              <a:t>The instantaneous speed of an object moving at constant speed does not </a:t>
            </a:r>
            <a:r>
              <a:rPr lang="en-US" dirty="0" smtClean="0"/>
              <a:t>change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295833"/>
            <a:ext cx="3134783" cy="114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89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Graphing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129" y="1949823"/>
            <a:ext cx="5164137" cy="4484844"/>
          </a:xfrm>
        </p:spPr>
        <p:txBody>
          <a:bodyPr>
            <a:normAutofit/>
          </a:bodyPr>
          <a:lstStyle/>
          <a:p>
            <a:r>
              <a:rPr lang="en-US" dirty="0" smtClean="0"/>
              <a:t>The motion of an object over a period of time can be shown on a distance-time graph</a:t>
            </a:r>
          </a:p>
          <a:p>
            <a:pPr lvl="1"/>
            <a:r>
              <a:rPr lang="en-US" dirty="0" smtClean="0"/>
              <a:t>Time is plotted on the horizontal (x-axis)</a:t>
            </a:r>
          </a:p>
          <a:p>
            <a:pPr lvl="1"/>
            <a:r>
              <a:rPr lang="en-US" dirty="0" smtClean="0"/>
              <a:t>Distance is plotted on the vertical (y-axis)</a:t>
            </a:r>
          </a:p>
          <a:p>
            <a:r>
              <a:rPr lang="en-US" dirty="0" smtClean="0"/>
              <a:t>Speed on distance-time graphs</a:t>
            </a:r>
          </a:p>
          <a:p>
            <a:pPr lvl="1"/>
            <a:r>
              <a:rPr lang="en-US" dirty="0" smtClean="0"/>
              <a:t>The slope of the line on a distance time graph equals the object’s speed</a:t>
            </a:r>
          </a:p>
          <a:p>
            <a:pPr lvl="1"/>
            <a:r>
              <a:rPr lang="en-US" dirty="0" smtClean="0"/>
              <a:t>Slope = rise/run= y-value/x-value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878" y="2607732"/>
            <a:ext cx="3140188" cy="294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86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681" y="295833"/>
            <a:ext cx="792427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Begin work on </a:t>
            </a:r>
            <a:r>
              <a:rPr lang="en-US" sz="3200" dirty="0" smtClean="0"/>
              <a:t>5.1 </a:t>
            </a:r>
            <a:r>
              <a:rPr lang="en-US" sz="3200" dirty="0" smtClean="0"/>
              <a:t>Calculations</a:t>
            </a:r>
          </a:p>
          <a:p>
            <a:r>
              <a:rPr lang="en-US" sz="3200" dirty="0" smtClean="0"/>
              <a:t>Tomorrow we will spend time in class working on them together so come in with questions!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82296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xel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Pixel">
      <a:majorFont>
        <a:latin typeface="Corbel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orbel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Pixel.thmx</Template>
  <TotalTime>4285</TotalTime>
  <Words>522</Words>
  <Application>Microsoft Macintosh PowerPoint</Application>
  <PresentationFormat>On-screen Show (4:3)</PresentationFormat>
  <Paragraphs>77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Pixel</vt:lpstr>
      <vt:lpstr>Chapter 5 Section 1</vt:lpstr>
      <vt:lpstr>What’s in a “Vector”?</vt:lpstr>
      <vt:lpstr>Motion and Position</vt:lpstr>
      <vt:lpstr>Change in Position</vt:lpstr>
      <vt:lpstr>Adding Displacements</vt:lpstr>
      <vt:lpstr>Speed</vt:lpstr>
      <vt:lpstr>Speed cont.</vt:lpstr>
      <vt:lpstr>Graphing Motion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 Section 1</dc:title>
  <dc:creator>Michaine Purvis</dc:creator>
  <cp:lastModifiedBy>Michaine Purvis</cp:lastModifiedBy>
  <cp:revision>30</cp:revision>
  <dcterms:created xsi:type="dcterms:W3CDTF">2014-08-23T23:25:06Z</dcterms:created>
  <dcterms:modified xsi:type="dcterms:W3CDTF">2016-12-30T03:14:44Z</dcterms:modified>
</cp:coreProperties>
</file>