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1/25/16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Everyday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4 </a:t>
            </a:r>
          </a:p>
          <a:p>
            <a:r>
              <a:rPr lang="en-US" dirty="0" smtClean="0"/>
              <a:t>Purvis – Honors Physics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7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Values for Coefficients of Friction</a:t>
            </a:r>
            <a:endParaRPr lang="en-US" dirty="0"/>
          </a:p>
        </p:txBody>
      </p:sp>
      <p:pic>
        <p:nvPicPr>
          <p:cNvPr id="4" name="Content Placeholder 3" descr="Screen Shot 2016-01-25 at 11.34.2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" t="-2079" r="22" b="406"/>
          <a:stretch/>
        </p:blipFill>
        <p:spPr>
          <a:xfrm>
            <a:off x="418841" y="2162932"/>
            <a:ext cx="8580033" cy="3676471"/>
          </a:xfrm>
        </p:spPr>
      </p:pic>
    </p:spTree>
    <p:extLst>
      <p:ext uri="{BB962C8B-B14F-4D97-AF65-F5344CB8AC3E}">
        <p14:creationId xmlns:p14="http://schemas.microsoft.com/office/powerpoint/2010/main" val="92687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457878"/>
            <a:ext cx="4948238" cy="886968"/>
          </a:xfrm>
        </p:spPr>
        <p:txBody>
          <a:bodyPr/>
          <a:lstStyle/>
          <a:p>
            <a:r>
              <a:rPr lang="en-US" dirty="0" smtClean="0"/>
              <a:t>Air Resistance &amp;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979" y="1841807"/>
            <a:ext cx="6398561" cy="4377199"/>
          </a:xfrm>
        </p:spPr>
        <p:txBody>
          <a:bodyPr>
            <a:noAutofit/>
          </a:bodyPr>
          <a:lstStyle/>
          <a:p>
            <a:r>
              <a:rPr lang="en-US" sz="2000" dirty="0" smtClean="0"/>
              <a:t>Air resistance is another type of friction that is important for the analysis of motion</a:t>
            </a:r>
          </a:p>
          <a:p>
            <a:r>
              <a:rPr lang="en-US" sz="2000" dirty="0" smtClean="0"/>
              <a:t>As a free-falling body accelerates towards earth its velocity increases</a:t>
            </a:r>
          </a:p>
          <a:p>
            <a:r>
              <a:rPr lang="en-US" sz="2000" dirty="0" smtClean="0"/>
              <a:t>As the velocity increases, the resistance of the air to the object’s motion is also constantly increasing. </a:t>
            </a:r>
            <a:endParaRPr lang="en-US" sz="2000" dirty="0"/>
          </a:p>
          <a:p>
            <a:r>
              <a:rPr lang="en-US" sz="2000" dirty="0" smtClean="0"/>
              <a:t>When upward force of air resistance balances downward gravitational force, the net force on the object is zero, and the object continues downward w/ constant max speed called </a:t>
            </a:r>
            <a:r>
              <a:rPr lang="en-US" sz="2000" b="1" u="sng" dirty="0" smtClean="0"/>
              <a:t>terminal velocity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57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970" y="240430"/>
            <a:ext cx="4948238" cy="886968"/>
          </a:xfrm>
        </p:spPr>
        <p:txBody>
          <a:bodyPr/>
          <a:lstStyle/>
          <a:p>
            <a:r>
              <a:rPr lang="en-US" dirty="0" smtClean="0"/>
              <a:t>4 Fundamental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291" y="1432650"/>
            <a:ext cx="6749106" cy="4270229"/>
          </a:xfrm>
        </p:spPr>
        <p:txBody>
          <a:bodyPr>
            <a:noAutofit/>
          </a:bodyPr>
          <a:lstStyle/>
          <a:p>
            <a:pPr fontAlgn="ctr"/>
            <a:r>
              <a:rPr lang="en-US" sz="1400" dirty="0"/>
              <a:t>There are 4 Types of forces </a:t>
            </a:r>
          </a:p>
          <a:p>
            <a:pPr lvl="1" fontAlgn="ctr"/>
            <a:r>
              <a:rPr lang="en-US" sz="1400" dirty="0"/>
              <a:t>Gravity</a:t>
            </a:r>
          </a:p>
          <a:p>
            <a:pPr lvl="2" fontAlgn="ctr"/>
            <a:r>
              <a:rPr lang="en-US" sz="1400" dirty="0"/>
              <a:t>Weakest of the 4</a:t>
            </a:r>
          </a:p>
          <a:p>
            <a:pPr lvl="2" fontAlgn="ctr"/>
            <a:r>
              <a:rPr lang="en-US" sz="1400" dirty="0"/>
              <a:t>Acts over great distance</a:t>
            </a:r>
          </a:p>
          <a:p>
            <a:pPr lvl="2" fontAlgn="ctr"/>
            <a:r>
              <a:rPr lang="en-US" sz="1400" dirty="0"/>
              <a:t>Binds stars/galaxies together</a:t>
            </a:r>
          </a:p>
          <a:p>
            <a:pPr lvl="2" fontAlgn="ctr"/>
            <a:r>
              <a:rPr lang="en-US" sz="1400" dirty="0"/>
              <a:t>Range is infinite</a:t>
            </a:r>
          </a:p>
          <a:p>
            <a:pPr lvl="1" fontAlgn="ctr"/>
            <a:r>
              <a:rPr lang="en-US" sz="1400" dirty="0"/>
              <a:t>Electromagnetic Force</a:t>
            </a:r>
          </a:p>
          <a:p>
            <a:pPr lvl="2" fontAlgn="ctr"/>
            <a:r>
              <a:rPr lang="en-US" sz="1400" dirty="0"/>
              <a:t>Stronger than gravity</a:t>
            </a:r>
          </a:p>
          <a:p>
            <a:pPr lvl="2" fontAlgn="ctr"/>
            <a:r>
              <a:rPr lang="en-US" sz="1400" dirty="0"/>
              <a:t>Responsible for holding atoms/molecules together</a:t>
            </a:r>
          </a:p>
          <a:p>
            <a:pPr lvl="1" fontAlgn="ctr"/>
            <a:r>
              <a:rPr lang="en-US" sz="1400" dirty="0"/>
              <a:t>Weak Force</a:t>
            </a:r>
          </a:p>
          <a:p>
            <a:pPr lvl="2" fontAlgn="ctr"/>
            <a:r>
              <a:rPr lang="en-US" sz="1400" dirty="0"/>
              <a:t>Limited range</a:t>
            </a:r>
          </a:p>
          <a:p>
            <a:pPr lvl="2" fontAlgn="ctr"/>
            <a:r>
              <a:rPr lang="en-US" sz="1400" dirty="0"/>
              <a:t>Operate w/in atomic nucleus</a:t>
            </a:r>
          </a:p>
          <a:p>
            <a:pPr lvl="2" fontAlgn="ctr"/>
            <a:r>
              <a:rPr lang="en-US" sz="1400" dirty="0"/>
              <a:t>Cause forms of radioactivity and underlies nuclear reactions that fuel the sun</a:t>
            </a:r>
          </a:p>
          <a:p>
            <a:pPr lvl="1" fontAlgn="ctr"/>
            <a:r>
              <a:rPr lang="en-US" sz="1400" dirty="0"/>
              <a:t>Strong Force</a:t>
            </a:r>
          </a:p>
          <a:p>
            <a:pPr lvl="2" fontAlgn="ctr"/>
            <a:r>
              <a:rPr lang="en-US" sz="1400" dirty="0"/>
              <a:t>Strongest force known</a:t>
            </a:r>
          </a:p>
          <a:p>
            <a:pPr lvl="2" fontAlgn="ctr"/>
            <a:r>
              <a:rPr lang="en-US" sz="1400" dirty="0"/>
              <a:t>Binds quarks and anti-quarks together w/in particles</a:t>
            </a:r>
          </a:p>
          <a:p>
            <a:pPr lvl="2" fontAlgn="ctr"/>
            <a:r>
              <a:rPr lang="en-US" sz="1400" dirty="0"/>
              <a:t>Locks quarks together so you don't see single quarks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1967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difference b/w mass &amp; weight</a:t>
            </a:r>
          </a:p>
          <a:p>
            <a:r>
              <a:rPr lang="en-US" dirty="0" smtClean="0"/>
              <a:t>Understand normal &amp; frictional forces</a:t>
            </a:r>
          </a:p>
          <a:p>
            <a:r>
              <a:rPr lang="en-US" dirty="0" smtClean="0"/>
              <a:t>Describe air resistance as friction</a:t>
            </a:r>
          </a:p>
          <a:p>
            <a:r>
              <a:rPr lang="en-US" dirty="0" smtClean="0"/>
              <a:t>Use coefficient of friction values to calculate frictional force</a:t>
            </a:r>
            <a:endParaRPr lang="en-US" dirty="0"/>
          </a:p>
        </p:txBody>
      </p:sp>
      <p:pic>
        <p:nvPicPr>
          <p:cNvPr id="4" name="Picture 3" descr="Screen Shot 2016-01-25 at 10.57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5680"/>
            <a:ext cx="3162300" cy="3187700"/>
          </a:xfrm>
          <a:prstGeom prst="rect">
            <a:avLst/>
          </a:prstGeom>
        </p:spPr>
      </p:pic>
      <p:pic>
        <p:nvPicPr>
          <p:cNvPr id="5" name="Picture 4" descr="Screen Shot 2016-01-25 at 11.00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616" y="4379351"/>
            <a:ext cx="4713683" cy="23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7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5" y="2020888"/>
            <a:ext cx="5406977" cy="4105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Explain the difference between mass and weight</a:t>
            </a:r>
          </a:p>
          <a:p>
            <a:r>
              <a:rPr lang="en-US" sz="2400" dirty="0" smtClean="0"/>
              <a:t>Find the direction and magnitude of normal forces</a:t>
            </a:r>
          </a:p>
          <a:p>
            <a:r>
              <a:rPr lang="en-US" sz="2400" dirty="0" smtClean="0"/>
              <a:t>Describe air resistance as a form of friction</a:t>
            </a:r>
          </a:p>
          <a:p>
            <a:r>
              <a:rPr lang="en-US" sz="2400" dirty="0" smtClean="0"/>
              <a:t>Use coefficients of friction to calculate frictional forces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153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75" y="685800"/>
            <a:ext cx="4948238" cy="886968"/>
          </a:xfrm>
        </p:spPr>
        <p:txBody>
          <a:bodyPr/>
          <a:lstStyle/>
          <a:p>
            <a:r>
              <a:rPr lang="en-US" sz="3200" dirty="0" smtClean="0"/>
              <a:t>Weight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0" y="2555875"/>
            <a:ext cx="7207250" cy="3381375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gravitational force exerted on a bowling ball by Earth,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g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, is a vector quantity, directed toward the center of Earth</a:t>
            </a:r>
          </a:p>
          <a:p>
            <a:r>
              <a:rPr lang="en-US" sz="2000" dirty="0" smtClean="0"/>
              <a:t>The magnitude of this force is a scalar quantity called weight. </a:t>
            </a:r>
          </a:p>
          <a:p>
            <a:r>
              <a:rPr lang="en-US" sz="2000" b="1" u="sng" dirty="0" smtClean="0"/>
              <a:t>Weight: </a:t>
            </a:r>
            <a:r>
              <a:rPr lang="en-US" sz="2000" dirty="0" smtClean="0"/>
              <a:t>a measure of the gravitational force exerted on an object</a:t>
            </a:r>
          </a:p>
          <a:p>
            <a:pPr lvl="1"/>
            <a:r>
              <a:rPr lang="en-US" sz="2000" dirty="0" smtClean="0"/>
              <a:t>It’s value can change with the location of the object in the universe</a:t>
            </a:r>
          </a:p>
          <a:p>
            <a:pPr lvl="1"/>
            <a:r>
              <a:rPr lang="en-US" sz="2000" dirty="0" smtClean="0"/>
              <a:t>Ex: Weight on the moon </a:t>
            </a:r>
            <a:r>
              <a:rPr lang="en-US" sz="2000" dirty="0" err="1" smtClean="0"/>
              <a:t>vs</a:t>
            </a:r>
            <a:r>
              <a:rPr lang="en-US" sz="2000" dirty="0" smtClean="0"/>
              <a:t> weight on Earth is different due to gravity’s difference on the moon </a:t>
            </a:r>
          </a:p>
        </p:txBody>
      </p:sp>
      <p:pic>
        <p:nvPicPr>
          <p:cNvPr id="4" name="Picture 3" descr="Screen Shot 2016-01-25 at 10.37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214" y="0"/>
            <a:ext cx="2933786" cy="2555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3065" y="685799"/>
            <a:ext cx="2018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Mass</a:t>
            </a:r>
            <a:r>
              <a:rPr lang="en-US" dirty="0" smtClean="0"/>
              <a:t> = the amount of matter in an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7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75" y="685800"/>
            <a:ext cx="4948238" cy="886968"/>
          </a:xfrm>
        </p:spPr>
        <p:txBody>
          <a:bodyPr/>
          <a:lstStyle/>
          <a:p>
            <a:r>
              <a:rPr lang="en-US" dirty="0" smtClean="0"/>
              <a:t>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511" y="1814513"/>
            <a:ext cx="4946602" cy="4105275"/>
          </a:xfrm>
        </p:spPr>
        <p:txBody>
          <a:bodyPr/>
          <a:lstStyle/>
          <a:p>
            <a:r>
              <a:rPr lang="en-US" b="1" u="sng" dirty="0" smtClean="0"/>
              <a:t>Normal Force: </a:t>
            </a:r>
            <a:r>
              <a:rPr lang="en-US" dirty="0" smtClean="0"/>
              <a:t>Force that acts on an object lying on a surface, acting in a direction perpendicular to the surface. </a:t>
            </a:r>
          </a:p>
          <a:p>
            <a:r>
              <a:rPr lang="en-US" dirty="0" smtClean="0"/>
              <a:t>Normal force is always perpendicular to the contact surface </a:t>
            </a:r>
            <a:endParaRPr lang="en-US" dirty="0"/>
          </a:p>
        </p:txBody>
      </p:sp>
      <p:pic>
        <p:nvPicPr>
          <p:cNvPr id="4" name="Picture 3" descr="Screen Shot 2016-01-25 at 10.38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91" y="1714500"/>
            <a:ext cx="3218309" cy="3856038"/>
          </a:xfrm>
          <a:prstGeom prst="rect">
            <a:avLst/>
          </a:prstGeom>
        </p:spPr>
      </p:pic>
      <p:pic>
        <p:nvPicPr>
          <p:cNvPr id="5" name="Picture 4" descr="Screen Shot 2016-01-25 at 10.38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24" y="3609975"/>
            <a:ext cx="3767039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7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431800"/>
            <a:ext cx="4948238" cy="886968"/>
          </a:xfrm>
        </p:spPr>
        <p:txBody>
          <a:bodyPr/>
          <a:lstStyle/>
          <a:p>
            <a:r>
              <a:rPr lang="en-US" dirty="0" smtClean="0"/>
              <a:t>Force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598611"/>
            <a:ext cx="4946602" cy="4105275"/>
          </a:xfrm>
        </p:spPr>
        <p:txBody>
          <a:bodyPr/>
          <a:lstStyle/>
          <a:p>
            <a:r>
              <a:rPr lang="en-US" dirty="0" smtClean="0"/>
              <a:t>Friction opposes applied force</a:t>
            </a:r>
          </a:p>
          <a:p>
            <a:r>
              <a:rPr lang="en-US" b="1" u="sng" dirty="0" smtClean="0"/>
              <a:t>Static Friction: </a:t>
            </a:r>
            <a:r>
              <a:rPr lang="en-US" dirty="0" smtClean="0"/>
              <a:t>the force that resists the initiation of sliding motion between two surfaces that are in contact at rest</a:t>
            </a:r>
          </a:p>
          <a:p>
            <a:pPr lvl="1"/>
            <a:r>
              <a:rPr lang="en-US" dirty="0" smtClean="0"/>
              <a:t>Abbreviated </a:t>
            </a:r>
            <a:r>
              <a:rPr lang="en-US" sz="2000" dirty="0" smtClean="0"/>
              <a:t>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" name="Picture 3" descr="Screen Shot 2016-01-25 at 10.45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37" y="3651249"/>
            <a:ext cx="8004987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0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0" y="685800"/>
            <a:ext cx="5964238" cy="886968"/>
          </a:xfrm>
        </p:spPr>
        <p:txBody>
          <a:bodyPr/>
          <a:lstStyle/>
          <a:p>
            <a:r>
              <a:rPr lang="en-US" dirty="0" smtClean="0"/>
              <a:t>Kinetic Friction &lt; Static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applied force exceeds the max F</a:t>
            </a:r>
            <a:r>
              <a:rPr lang="en-US" baseline="-25000" dirty="0" smtClean="0"/>
              <a:t>s</a:t>
            </a:r>
            <a:r>
              <a:rPr lang="en-US" dirty="0" smtClean="0"/>
              <a:t> then the jug begins to move</a:t>
            </a:r>
          </a:p>
          <a:p>
            <a:r>
              <a:rPr lang="en-US" dirty="0" smtClean="0"/>
              <a:t>There is still a frictional force acting on the jug as it moves but this force is less than static friction</a:t>
            </a:r>
          </a:p>
          <a:p>
            <a:r>
              <a:rPr lang="en-US" b="1" u="sng" dirty="0" smtClean="0"/>
              <a:t>Kinetic Friction: </a:t>
            </a:r>
            <a:r>
              <a:rPr lang="en-US" dirty="0" smtClean="0"/>
              <a:t>the force that opposes the movement of two surfaces that are in contact and are sliding over each other</a:t>
            </a:r>
          </a:p>
          <a:p>
            <a:pPr lvl="1"/>
            <a:r>
              <a:rPr lang="en-US" dirty="0" smtClean="0"/>
              <a:t>Also known as sliding friction</a:t>
            </a:r>
          </a:p>
          <a:p>
            <a:pPr lvl="1"/>
            <a:r>
              <a:rPr lang="en-US" sz="2800" dirty="0" err="1" smtClean="0"/>
              <a:t>F</a:t>
            </a:r>
            <a:r>
              <a:rPr lang="en-US" sz="2800" baseline="-25000" dirty="0" err="1" smtClean="0"/>
              <a:t>net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=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applied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- 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39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&amp; 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force of friction is proportional to the normal force </a:t>
            </a:r>
          </a:p>
          <a:p>
            <a:r>
              <a:rPr lang="en-US" sz="2000" dirty="0" smtClean="0"/>
              <a:t>The magnitude of the force of friction is approximately proportional to the magnitude of the normal force that a surface exerts on an object</a:t>
            </a:r>
          </a:p>
          <a:p>
            <a:r>
              <a:rPr lang="en-US" sz="2000" dirty="0" smtClean="0"/>
              <a:t>Because a desk is heavier than a chair, the desk experiences a greater normal force and thus a greater frictional force than a chair </a:t>
            </a:r>
            <a:endParaRPr lang="en-US" sz="2000" dirty="0"/>
          </a:p>
        </p:txBody>
      </p:sp>
      <p:pic>
        <p:nvPicPr>
          <p:cNvPr id="4" name="Picture 3" descr="Screen Shot 2016-01-25 at 11.01.0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21"/>
          <a:stretch/>
        </p:blipFill>
        <p:spPr>
          <a:xfrm>
            <a:off x="0" y="1572768"/>
            <a:ext cx="3124845" cy="385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1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Types &amp; </a:t>
            </a:r>
            <a:br>
              <a:rPr lang="en-US" dirty="0" smtClean="0"/>
            </a:br>
            <a:r>
              <a:rPr lang="en-US" dirty="0" smtClean="0"/>
              <a:t>Coefficient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25" y="1878013"/>
            <a:ext cx="6492875" cy="4105275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force of friction also depends on the surfaces in contact </a:t>
            </a:r>
          </a:p>
          <a:p>
            <a:pPr lvl="1"/>
            <a:r>
              <a:rPr lang="en-US" sz="2000" dirty="0" smtClean="0"/>
              <a:t>Ex: its easier to push a fridge across a tile floor than carpet</a:t>
            </a:r>
          </a:p>
          <a:p>
            <a:pPr lvl="1"/>
            <a:r>
              <a:rPr lang="en-US" sz="2000" dirty="0" smtClean="0"/>
              <a:t>The normal force is the same in both cases but frictional force is higher b/w carpet and the fridge</a:t>
            </a:r>
          </a:p>
          <a:p>
            <a:r>
              <a:rPr lang="en-US" sz="2000" b="1" u="sng" dirty="0" smtClean="0"/>
              <a:t>Coefficient of Friction: </a:t>
            </a:r>
            <a:r>
              <a:rPr lang="en-US" sz="2000" dirty="0" smtClean="0"/>
              <a:t>the ratio of the magnitude of the force of friction b/w two objects in contact to the magnitude of the normal force w/ which the objects press against each other</a:t>
            </a:r>
          </a:p>
          <a:p>
            <a:pPr lvl="1"/>
            <a:r>
              <a:rPr lang="en-US" sz="2000" dirty="0" smtClean="0"/>
              <a:t>Equation on next slide</a:t>
            </a:r>
          </a:p>
          <a:p>
            <a:pPr lvl="1"/>
            <a:r>
              <a:rPr lang="en-US" sz="2000" dirty="0" smtClean="0"/>
              <a:t>Represented w/ </a:t>
            </a:r>
            <a:r>
              <a:rPr lang="en-US" sz="2000" dirty="0" err="1" smtClean="0"/>
              <a:t>greek</a:t>
            </a:r>
            <a:r>
              <a:rPr lang="en-US" sz="2000" dirty="0" smtClean="0"/>
              <a:t> letter mu (μ)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263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Coefficient of Friction = ratio of frictional force to the normal force b/w two surfaces</a:t>
            </a:r>
          </a:p>
          <a:p>
            <a:r>
              <a:rPr lang="en-US" dirty="0" err="1" smtClean="0"/>
              <a:t>Coeff</a:t>
            </a:r>
            <a:r>
              <a:rPr lang="en-US" dirty="0" smtClean="0"/>
              <a:t>. Of Kinetic Friction</a:t>
            </a:r>
          </a:p>
          <a:p>
            <a:endParaRPr lang="en-US" dirty="0"/>
          </a:p>
          <a:p>
            <a:r>
              <a:rPr lang="en-US" dirty="0" err="1" smtClean="0"/>
              <a:t>Coeff</a:t>
            </a:r>
            <a:r>
              <a:rPr lang="en-US" dirty="0" smtClean="0"/>
              <a:t>. Of Static Friction</a:t>
            </a:r>
            <a:endParaRPr lang="en-US" dirty="0"/>
          </a:p>
        </p:txBody>
      </p:sp>
      <p:pic>
        <p:nvPicPr>
          <p:cNvPr id="4" name="Picture 3" descr="Screen Shot 2016-01-25 at 11.32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824" y="2867024"/>
            <a:ext cx="1400175" cy="1074107"/>
          </a:xfrm>
          <a:prstGeom prst="rect">
            <a:avLst/>
          </a:prstGeom>
        </p:spPr>
      </p:pic>
      <p:pic>
        <p:nvPicPr>
          <p:cNvPr id="5" name="Picture 4" descr="Screen Shot 2016-01-25 at 11.33.0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450" y="4257675"/>
            <a:ext cx="1600152" cy="10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37837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106</TotalTime>
  <Words>664</Words>
  <Application>Microsoft Macintosh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Inspiration</vt:lpstr>
      <vt:lpstr>Everyday Forces</vt:lpstr>
      <vt:lpstr>Objectives</vt:lpstr>
      <vt:lpstr>Weight</vt:lpstr>
      <vt:lpstr>Normal Force</vt:lpstr>
      <vt:lpstr>Force of Friction</vt:lpstr>
      <vt:lpstr>Kinetic Friction &lt; Static Friction</vt:lpstr>
      <vt:lpstr>Friction &amp; Normal Force</vt:lpstr>
      <vt:lpstr>Surface Types &amp;  Coefficient of Friction</vt:lpstr>
      <vt:lpstr>Coefficient of Friction</vt:lpstr>
      <vt:lpstr>Given Values for Coefficients of Friction</vt:lpstr>
      <vt:lpstr>Air Resistance &amp; Friction</vt:lpstr>
      <vt:lpstr>4 Fundamental Forces</vt:lpstr>
      <vt:lpstr>Wrap Up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Forces</dc:title>
  <dc:creator>Michaine Purvis</dc:creator>
  <cp:lastModifiedBy>Michaine Purvis</cp:lastModifiedBy>
  <cp:revision>7</cp:revision>
  <dcterms:created xsi:type="dcterms:W3CDTF">2016-01-25T16:27:03Z</dcterms:created>
  <dcterms:modified xsi:type="dcterms:W3CDTF">2016-01-25T18:13:31Z</dcterms:modified>
</cp:coreProperties>
</file>