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120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89BAD-D2A4-844D-BC14-08B47777184B}" type="datetimeFigureOut">
              <a:rPr lang="en-US" smtClean="0"/>
              <a:t>4/12/17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6198F-BA53-024F-BA5E-9C005DC754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97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1676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419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4/12/17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191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434609"/>
            <a:ext cx="374904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2551176"/>
            <a:ext cx="3749040" cy="3145536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Aft>
                <a:spcPts val="10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4/12/17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798020" y="538594"/>
            <a:ext cx="1808485" cy="51671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50174">
            <a:off x="4827538" y="836203"/>
            <a:ext cx="3657600" cy="493776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4/12/17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55093">
            <a:off x="2359666" y="458370"/>
            <a:ext cx="4424669" cy="3079124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6835967" y="278688"/>
            <a:ext cx="1695954" cy="4845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924825"/>
            <a:ext cx="8001000" cy="1709928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" y="4800600"/>
            <a:ext cx="8001000" cy="1219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4/12/17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ortRu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225" y="466612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5255">
            <a:off x="2866028" y="3182426"/>
            <a:ext cx="1695954" cy="484558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150321">
            <a:off x="4329929" y="546774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317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80673">
            <a:off x="699762" y="451178"/>
            <a:ext cx="4163077" cy="2961146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480" y="4800600"/>
            <a:ext cx="3246120" cy="118872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4/12/17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415567" y="369110"/>
            <a:ext cx="3794703" cy="272976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0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0973137">
            <a:off x="530124" y="631160"/>
            <a:ext cx="3837559" cy="2604282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 rot="470783">
            <a:off x="708565" y="3070624"/>
            <a:ext cx="3918749" cy="2827517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114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 rot="21240000">
            <a:off x="4717562" y="3396154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4876800"/>
            <a:ext cx="3048000" cy="118872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Aft>
                <a:spcPts val="300"/>
              </a:spcAft>
              <a:buNone/>
              <a:defRPr sz="20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4/12/17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parAv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08222">
            <a:off x="7428515" y="2619243"/>
            <a:ext cx="1580737" cy="451639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6339646" y="604321"/>
            <a:ext cx="1610332" cy="2025115"/>
          </a:xfrm>
          <a:prstGeom prst="rect">
            <a:avLst/>
          </a:prstGeom>
        </p:spPr>
      </p:pic>
      <p:pic>
        <p:nvPicPr>
          <p:cNvPr id="13" name="Picture 12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2260">
            <a:off x="4891846" y="985321"/>
            <a:ext cx="1610332" cy="2025115"/>
          </a:xfrm>
          <a:prstGeom prst="rect">
            <a:avLst/>
          </a:prstGeom>
        </p:spPr>
      </p:pic>
      <p:sp>
        <p:nvSpPr>
          <p:cNvPr id="16" name="Picture Placeholder 2"/>
          <p:cNvSpPr>
            <a:spLocks noGrp="1"/>
          </p:cNvSpPr>
          <p:nvPr>
            <p:ph type="pic" idx="14"/>
          </p:nvPr>
        </p:nvSpPr>
        <p:spPr>
          <a:xfrm rot="247118">
            <a:off x="5075220" y="1165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Picture Placeholder 2"/>
          <p:cNvSpPr>
            <a:spLocks noGrp="1"/>
          </p:cNvSpPr>
          <p:nvPr>
            <p:ph type="pic" idx="15"/>
          </p:nvPr>
        </p:nvSpPr>
        <p:spPr>
          <a:xfrm rot="271248">
            <a:off x="6523020" y="784774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 rot="253865">
            <a:off x="4519045" y="2873698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6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193488">
            <a:off x="610678" y="450635"/>
            <a:ext cx="3931920" cy="2834640"/>
          </a:xfrm>
          <a:solidFill>
            <a:srgbClr val="FFFFFF">
              <a:shade val="85000"/>
            </a:srgbClr>
          </a:solidFill>
          <a:ln w="31750" cap="sq">
            <a:solidFill>
              <a:srgbClr val="FDFDFD"/>
            </a:solidFill>
            <a:miter lim="800000"/>
          </a:ln>
          <a:effectLst>
            <a:outerShdw blurRad="88900" dist="44450" dir="90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 rot="21240000">
            <a:off x="455724" y="3551615"/>
            <a:ext cx="3474720" cy="1097280"/>
          </a:xfrm>
        </p:spPr>
        <p:txBody>
          <a:bodyPr vert="horz" lIns="91440" tIns="45720" rIns="91440" bIns="45720" rtlCol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spcAft>
                <a:spcPts val="300"/>
              </a:spcAft>
              <a:buNone/>
              <a:defRPr sz="2800" kern="1200">
                <a:solidFill>
                  <a:schemeClr val="tx1"/>
                </a:solidFill>
                <a:latin typeface="Mistral" pitchFamily="66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spcAft>
                <a:spcPts val="1800"/>
              </a:spcAft>
              <a:buFont typeface="Wingdings 2" pitchFamily="18" charset="2"/>
              <a:buNone/>
            </a:pPr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2286000" indent="-457200">
              <a:defRPr/>
            </a:lvl6pPr>
            <a:lvl7pPr marL="2286000" indent="-457200">
              <a:defRPr/>
            </a:lvl7pPr>
            <a:lvl8pPr marL="2286000" indent="-457200">
              <a:defRPr/>
            </a:lvl8pPr>
            <a:lvl9pPr marL="2286000" indent="-4572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4/12/17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634" y="577849"/>
            <a:ext cx="1882589" cy="5461001"/>
          </a:xfrm>
        </p:spPr>
        <p:txBody>
          <a:bodyPr vert="eaVert"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4" y="577849"/>
            <a:ext cx="5768788" cy="546100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4/12/17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ertical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859" y="1562100"/>
            <a:ext cx="152400" cy="37338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4/12/17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Pag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057401"/>
            <a:ext cx="8001000" cy="2424766"/>
          </a:xfrm>
        </p:spPr>
        <p:txBody>
          <a:bodyPr anchor="b" anchorCtr="0">
            <a:noAutofit/>
          </a:bodyPr>
          <a:lstStyle>
            <a:lvl1pPr>
              <a:defRPr sz="5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" y="4800600"/>
            <a:ext cx="8001000" cy="12192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4/12/17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100" y="4572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66660">
            <a:off x="5138374" y="599839"/>
            <a:ext cx="1610332" cy="2025115"/>
          </a:xfrm>
          <a:prstGeom prst="rect">
            <a:avLst/>
          </a:prstGeom>
        </p:spPr>
      </p:pic>
      <p:pic>
        <p:nvPicPr>
          <p:cNvPr id="11" name="Picture 10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29776">
            <a:off x="2072772" y="555386"/>
            <a:ext cx="1610332" cy="2025115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 rot="21254634">
            <a:off x="2256146" y="735839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/>
          </p:nvPr>
        </p:nvSpPr>
        <p:spPr>
          <a:xfrm rot="21315648">
            <a:off x="5321748" y="780292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pic>
        <p:nvPicPr>
          <p:cNvPr id="14" name="Picture 13" descr="pictureStamp-Fram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1790">
            <a:off x="3591963" y="936015"/>
            <a:ext cx="1610332" cy="2025115"/>
          </a:xfrm>
          <a:prstGeom prst="rect">
            <a:avLst/>
          </a:prstGeom>
        </p:spPr>
      </p:pic>
      <p:sp>
        <p:nvSpPr>
          <p:cNvPr id="17" name="Picture Placeholder 2"/>
          <p:cNvSpPr>
            <a:spLocks noGrp="1"/>
          </p:cNvSpPr>
          <p:nvPr>
            <p:ph type="pic" idx="17"/>
          </p:nvPr>
        </p:nvSpPr>
        <p:spPr>
          <a:xfrm rot="100778">
            <a:off x="3775337" y="1116468"/>
            <a:ext cx="1243584" cy="1664208"/>
          </a:xfrm>
          <a:solidFill>
            <a:srgbClr val="FFFFFF">
              <a:shade val="85000"/>
            </a:srgbClr>
          </a:solidFill>
          <a:ln w="114300" cap="sq">
            <a:noFill/>
            <a:miter lim="800000"/>
          </a:ln>
          <a:effectLst/>
          <a:scene3d>
            <a:camera prst="perspectiveRelaxed">
              <a:rot lat="0" lon="0" rev="0"/>
            </a:camera>
            <a:lightRig rig="twoPt" dir="t">
              <a:rot lat="0" lon="0" rev="7200000"/>
            </a:lightRig>
          </a:scene3d>
          <a:sp3d prstMaterial="matte">
            <a:contourClr>
              <a:srgbClr val="FFFFFF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282700"/>
            <a:ext cx="8001000" cy="1917700"/>
          </a:xfrm>
        </p:spPr>
        <p:txBody>
          <a:bodyPr anchor="b" anchorCtr="0">
            <a:noAutofit/>
          </a:bodyPr>
          <a:lstStyle>
            <a:lvl1pPr algn="ctr">
              <a:defRPr sz="56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3644153"/>
            <a:ext cx="8001000" cy="833718"/>
          </a:xfrm>
        </p:spPr>
        <p:txBody>
          <a:bodyPr anchor="t" anchorCtr="0"/>
          <a:lstStyle>
            <a:lvl1pPr marL="0" indent="0" algn="ctr">
              <a:spcAft>
                <a:spcPts val="0"/>
              </a:spcAft>
              <a:buNone/>
              <a:defRPr sz="20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4/12/17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33528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460" y="1936751"/>
            <a:ext cx="3749040" cy="4102100"/>
          </a:xfrm>
        </p:spPr>
        <p:txBody>
          <a:bodyPr>
            <a:normAutofit/>
          </a:bodyPr>
          <a:lstStyle>
            <a:lvl1pPr>
              <a:spcAft>
                <a:spcPts val="1600"/>
              </a:spcAft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4/12/17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460" y="1874838"/>
            <a:ext cx="3749040" cy="639762"/>
          </a:xfrm>
        </p:spPr>
        <p:txBody>
          <a:bodyPr anchor="ctr" anchorCtr="0">
            <a:noAutofit/>
          </a:bodyPr>
          <a:lstStyle>
            <a:lvl1pPr marL="0" indent="0" algn="ctr">
              <a:spcAft>
                <a:spcPts val="0"/>
              </a:spcAft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460" y="2590800"/>
            <a:ext cx="3749040" cy="3448050"/>
          </a:xfrm>
        </p:spPr>
        <p:txBody>
          <a:bodyPr>
            <a:normAutofit/>
          </a:bodyPr>
          <a:lstStyle>
            <a:lvl1pPr>
              <a:spcAft>
                <a:spcPts val="1400"/>
              </a:spcAft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4/12/17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standard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100" y="1524000"/>
            <a:ext cx="3733800" cy="15240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4/12/17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4/12/17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6153" y="443752"/>
            <a:ext cx="3749040" cy="1707777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7494" y="430306"/>
            <a:ext cx="3749040" cy="56085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2000"/>
            </a:lvl6pPr>
            <a:lvl7pPr marL="2290763" indent="-461963">
              <a:defRPr sz="2000"/>
            </a:lvl7pPr>
            <a:lvl8pPr marL="2290763" indent="-461963">
              <a:defRPr sz="2000"/>
            </a:lvl8pPr>
            <a:lvl9pPr marL="2290763" indent="-461963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6153" y="2554940"/>
            <a:ext cx="3749040" cy="3146613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4/12/17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hortRu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898" y="2305609"/>
            <a:ext cx="2495550" cy="95250"/>
          </a:xfrm>
          <a:prstGeom prst="rect">
            <a:avLst/>
          </a:prstGeom>
          <a:effectLst>
            <a:outerShdw blurRad="25400" sx="101000" sy="101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PageOverlay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00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905000"/>
            <a:ext cx="8001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72100" y="6158753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A4A6734C-E115-4BC5-9FB0-F9BF6FABFDA0}" type="datetimeFigureOut">
              <a:rPr lang="en-US" smtClean="0"/>
              <a:t>4/12/17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6220" y="6158753"/>
            <a:ext cx="1051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</a:defRPr>
            </a:lvl1pPr>
          </a:lstStyle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0"/>
        </a:spcBef>
        <a:spcAft>
          <a:spcPts val="2000"/>
        </a:spcAft>
        <a:buFont typeface="Wingdings 2" pitchFamily="18" charset="2"/>
        <a:buChar char="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0"/>
        </a:spcBef>
        <a:spcAft>
          <a:spcPts val="1000"/>
        </a:spcAft>
        <a:buClr>
          <a:schemeClr val="bg2"/>
        </a:buClr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0"/>
        </a:spcBef>
        <a:spcAft>
          <a:spcPts val="1000"/>
        </a:spcAft>
        <a:buFont typeface="Wingdings 2" pitchFamily="18" charset="2"/>
        <a:buChar char="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ts val="0"/>
        </a:spcBef>
        <a:spcAft>
          <a:spcPts val="600"/>
        </a:spcAft>
        <a:buFont typeface="Wingdings 2" pitchFamily="18" charset="2"/>
        <a:buChar char="ò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 smtClean="0"/>
              <a:t>Electricity and Magnetism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Chapter </a:t>
            </a:r>
            <a:r>
              <a:rPr lang="en-US" sz="3200" dirty="0" smtClean="0"/>
              <a:t>10 </a:t>
            </a:r>
            <a:r>
              <a:rPr lang="en-US" sz="3200" dirty="0" smtClean="0"/>
              <a:t>Section 2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29854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Electromagnets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an electromagnet rotates, electrical energy is converted into mechanical energy to do work</a:t>
            </a:r>
          </a:p>
          <a:p>
            <a:r>
              <a:rPr lang="en-US" dirty="0" smtClean="0"/>
              <a:t>Electromagnets do work in various devices, such as stereo speakers and electric </a:t>
            </a:r>
            <a:r>
              <a:rPr lang="en-US" smtClean="0"/>
              <a:t>motors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15228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electromagnet changes electrical energy into mechanical energy that vibrates the speaker cone to produce the sound you hear. </a:t>
            </a:r>
            <a:endParaRPr lang="en-US" dirty="0"/>
          </a:p>
        </p:txBody>
      </p:sp>
      <p:pic>
        <p:nvPicPr>
          <p:cNvPr id="4" name="Picture 3" descr="Screen Shot 2014-11-29 at 2.05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201" y="3306233"/>
            <a:ext cx="6201832" cy="3387469"/>
          </a:xfrm>
          <a:prstGeom prst="rect">
            <a:avLst/>
          </a:prstGeom>
        </p:spPr>
      </p:pic>
      <p:pic>
        <p:nvPicPr>
          <p:cNvPr id="5" name="Picture 4" descr="Screen Shot 2014-11-29 at 2.06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" y="3306233"/>
            <a:ext cx="28575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306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Galvanometers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905000"/>
            <a:ext cx="8314267" cy="4597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</a:t>
            </a:r>
            <a:r>
              <a:rPr lang="en-US" b="1" u="sng" dirty="0" smtClean="0"/>
              <a:t>galvanometer</a:t>
            </a:r>
            <a:r>
              <a:rPr lang="en-US" dirty="0" smtClean="0"/>
              <a:t> is a device that uses an electromagnet to measure electric current</a:t>
            </a:r>
          </a:p>
          <a:p>
            <a:r>
              <a:rPr lang="en-US" dirty="0" smtClean="0"/>
              <a:t>Examples of galvanometers are gauges in a vehicle (gas gauge, temperature gauge, etc.)</a:t>
            </a:r>
          </a:p>
          <a:p>
            <a:r>
              <a:rPr lang="en-US" dirty="0" smtClean="0"/>
              <a:t>In a car, the float in the fuel tank is attached to a sensor. </a:t>
            </a:r>
          </a:p>
          <a:p>
            <a:pPr lvl="1"/>
            <a:r>
              <a:rPr lang="en-US" dirty="0" smtClean="0"/>
              <a:t>The sensor sends a current to the fuel gauge galvanometer</a:t>
            </a:r>
          </a:p>
          <a:p>
            <a:pPr lvl="1"/>
            <a:r>
              <a:rPr lang="en-US" dirty="0" smtClean="0"/>
              <a:t>As the level of the float in the tank changes, the amount of current sent by the sensor changes and rotation of the needle changes. </a:t>
            </a:r>
          </a:p>
          <a:p>
            <a:pPr lvl="1"/>
            <a:r>
              <a:rPr lang="en-US" dirty="0" smtClean="0"/>
              <a:t>The gauge is calibrated so the current sent when the tank is full causes the needle to rotate to the full mark on the 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977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Galvanometers</a:t>
            </a:r>
            <a:endParaRPr lang="en-US" dirty="0"/>
          </a:p>
        </p:txBody>
      </p:sp>
      <p:pic>
        <p:nvPicPr>
          <p:cNvPr id="4" name="Content Placeholder 3" descr="Screen Shot 2014-11-29 at 2.14.15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0" r="1"/>
          <a:stretch/>
        </p:blipFill>
        <p:spPr>
          <a:xfrm>
            <a:off x="2218266" y="2565400"/>
            <a:ext cx="6773334" cy="4114800"/>
          </a:xfrm>
        </p:spPr>
      </p:pic>
      <p:pic>
        <p:nvPicPr>
          <p:cNvPr id="5" name="Picture 4" descr="Screen Shot 2014-11-29 at 2.14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34" y="1807633"/>
            <a:ext cx="35052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054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Motors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567" y="1905000"/>
            <a:ext cx="5648931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An </a:t>
            </a:r>
            <a:r>
              <a:rPr lang="en-US" b="1" u="sng" dirty="0" smtClean="0"/>
              <a:t>electric motor </a:t>
            </a:r>
            <a:r>
              <a:rPr lang="en-US" dirty="0" smtClean="0"/>
              <a:t>is a device that changes electrical energy into mechanical energy </a:t>
            </a:r>
          </a:p>
          <a:p>
            <a:r>
              <a:rPr lang="en-US" dirty="0" smtClean="0"/>
              <a:t>Electric motors are used in all types of industries and equipment (industry, agriculture, transportation,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r>
              <a:rPr lang="en-US" dirty="0" smtClean="0"/>
              <a:t>Electric motors are found in every room in your house</a:t>
            </a:r>
          </a:p>
          <a:p>
            <a:pPr lvl="1"/>
            <a:r>
              <a:rPr lang="en-US" dirty="0" smtClean="0"/>
              <a:t>DVD players, game systems, computers, hair dryers, fans, etc. </a:t>
            </a:r>
            <a:endParaRPr lang="en-US" dirty="0"/>
          </a:p>
        </p:txBody>
      </p:sp>
      <p:pic>
        <p:nvPicPr>
          <p:cNvPr id="4" name="Picture 3" descr="Screen Shot 2014-11-29 at 2.18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773" y="4645337"/>
            <a:ext cx="1596561" cy="2192867"/>
          </a:xfrm>
          <a:prstGeom prst="rect">
            <a:avLst/>
          </a:prstGeom>
        </p:spPr>
      </p:pic>
      <p:pic>
        <p:nvPicPr>
          <p:cNvPr id="5" name="Picture 4" descr="Screen Shot 2014-11-29 at 2.21.4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1" y="1718733"/>
            <a:ext cx="2539999" cy="274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241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Electric Motors</a:t>
            </a:r>
            <a:endParaRPr lang="en-US" dirty="0"/>
          </a:p>
        </p:txBody>
      </p:sp>
      <p:pic>
        <p:nvPicPr>
          <p:cNvPr id="4" name="Content Placeholder 3" descr="Screen Shot 2014-11-29 at 2.26.43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03" r="665"/>
          <a:stretch/>
        </p:blipFill>
        <p:spPr>
          <a:xfrm>
            <a:off x="-186267" y="1761066"/>
            <a:ext cx="4732866" cy="4326887"/>
          </a:xfrm>
        </p:spPr>
      </p:pic>
      <p:pic>
        <p:nvPicPr>
          <p:cNvPr id="5" name="Picture 4" descr="Screen Shot 2014-11-29 at 2.26.4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66" y="2362199"/>
            <a:ext cx="4311651" cy="431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37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Electric Motors cont.</a:t>
            </a:r>
            <a:endParaRPr lang="en-US" dirty="0"/>
          </a:p>
        </p:txBody>
      </p:sp>
      <p:pic>
        <p:nvPicPr>
          <p:cNvPr id="4" name="Content Placeholder 3" descr="Screen Shot 2014-11-29 at 2.26.58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" r="-1708"/>
          <a:stretch/>
        </p:blipFill>
        <p:spPr>
          <a:xfrm>
            <a:off x="0" y="1667933"/>
            <a:ext cx="4646493" cy="4309533"/>
          </a:xfrm>
        </p:spPr>
      </p:pic>
      <p:pic>
        <p:nvPicPr>
          <p:cNvPr id="5" name="Picture 4" descr="Screen Shot 2014-11-29 at 2.27.0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93" y="2395352"/>
            <a:ext cx="4284133" cy="432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840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the Motor Spin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05000"/>
            <a:ext cx="5410200" cy="4114800"/>
          </a:xfrm>
        </p:spPr>
        <p:txBody>
          <a:bodyPr/>
          <a:lstStyle/>
          <a:p>
            <a:r>
              <a:rPr lang="en-US" dirty="0" smtClean="0"/>
              <a:t>When there is a current in the coil, the forces between the coil and the permanent magnet cause the coil to rotate</a:t>
            </a:r>
          </a:p>
          <a:p>
            <a:r>
              <a:rPr lang="en-US" dirty="0" smtClean="0"/>
              <a:t>The coil will continue to rotate as long as the battery remains connected </a:t>
            </a:r>
            <a:endParaRPr lang="en-US" dirty="0"/>
          </a:p>
        </p:txBody>
      </p:sp>
      <p:pic>
        <p:nvPicPr>
          <p:cNvPr id="4" name="Picture 3" descr="Screen Shot 2014-11-29 at 2.29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05000"/>
            <a:ext cx="29718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830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on 7.1/7.2 Combo Handout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506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 Up</a:t>
            </a:r>
            <a:endParaRPr lang="en-US" dirty="0"/>
          </a:p>
        </p:txBody>
      </p:sp>
      <p:pic>
        <p:nvPicPr>
          <p:cNvPr id="4" name="Content Placeholder 3" descr="Screen Shot 2014-11-29 at 2.43.2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77" r="-5377"/>
          <a:stretch>
            <a:fillRect/>
          </a:stretch>
        </p:blipFill>
        <p:spPr>
          <a:xfrm>
            <a:off x="186267" y="1905000"/>
            <a:ext cx="8652933" cy="4450080"/>
          </a:xfrm>
        </p:spPr>
      </p:pic>
    </p:spTree>
    <p:extLst>
      <p:ext uri="{BB962C8B-B14F-4D97-AF65-F5344CB8AC3E}">
        <p14:creationId xmlns:p14="http://schemas.microsoft.com/office/powerpoint/2010/main" val="1067462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CYO Vocab Foldable</a:t>
            </a:r>
            <a:endParaRPr lang="en-US" dirty="0"/>
          </a:p>
        </p:txBody>
      </p:sp>
      <p:pic>
        <p:nvPicPr>
          <p:cNvPr id="4" name="Picture 3" descr="Screen Shot 2014-11-28 at 11.24.0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7" y="1921608"/>
            <a:ext cx="5410200" cy="2374900"/>
          </a:xfrm>
          <a:prstGeom prst="rect">
            <a:avLst/>
          </a:prstGeom>
        </p:spPr>
      </p:pic>
      <p:pic>
        <p:nvPicPr>
          <p:cNvPr id="5" name="Content Placeholder 4" descr="Screen Shot 2014-11-28 at 11.24.09 PM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89" r="-1289"/>
          <a:stretch/>
        </p:blipFill>
        <p:spPr>
          <a:xfrm>
            <a:off x="3676540" y="3438950"/>
            <a:ext cx="5311485" cy="3419049"/>
          </a:xfrm>
        </p:spPr>
      </p:pic>
    </p:spTree>
    <p:extLst>
      <p:ext uri="{BB962C8B-B14F-4D97-AF65-F5344CB8AC3E}">
        <p14:creationId xmlns:p14="http://schemas.microsoft.com/office/powerpoint/2010/main" val="3180571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Was Discovered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04999"/>
            <a:ext cx="8001000" cy="464659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 1820, Danish physics teacher Hans Oersted found that electricity and magnetism are related</a:t>
            </a:r>
          </a:p>
          <a:p>
            <a:r>
              <a:rPr lang="en-US" dirty="0" smtClean="0"/>
              <a:t>While doing a demo on electric current, he happened to have a compass near an electric circuit. </a:t>
            </a:r>
            <a:endParaRPr lang="en-US" dirty="0"/>
          </a:p>
          <a:p>
            <a:r>
              <a:rPr lang="en-US" dirty="0" smtClean="0"/>
              <a:t>He noticed that the current affected the direction of the compass needle. </a:t>
            </a:r>
          </a:p>
          <a:p>
            <a:r>
              <a:rPr lang="en-US" dirty="0" smtClean="0"/>
              <a:t>Oersted hypothesized that the electric current must produce a magnetic field around the wire and the direction of the field depends on the direction of the current. </a:t>
            </a:r>
          </a:p>
          <a:p>
            <a:r>
              <a:rPr lang="en-US" dirty="0" smtClean="0"/>
              <a:t>We now know that his hypothesis was correct and that all moving charges, like those in electric currents, produce magnetic fields.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231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267" y="274638"/>
            <a:ext cx="8822265" cy="1143000"/>
          </a:xfrm>
        </p:spPr>
        <p:txBody>
          <a:bodyPr/>
          <a:lstStyle/>
          <a:p>
            <a:r>
              <a:rPr lang="en-US" sz="4800" dirty="0" smtClean="0"/>
              <a:t>Electric Current and Magnetism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268" y="1930400"/>
            <a:ext cx="4202334" cy="4521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Around a current carrying wire, the magnetic field lines form circles</a:t>
            </a:r>
          </a:p>
          <a:p>
            <a:r>
              <a:rPr lang="en-US" dirty="0" smtClean="0"/>
              <a:t>The direction of the magnetic field around the wire reverses when the direction of the current in the wire reverses</a:t>
            </a:r>
          </a:p>
          <a:p>
            <a:r>
              <a:rPr lang="en-US" dirty="0" smtClean="0"/>
              <a:t>The strength of the magnetic field can be increased by increasing the current in the wire. </a:t>
            </a:r>
            <a:endParaRPr lang="en-US" dirty="0"/>
          </a:p>
        </p:txBody>
      </p:sp>
      <p:pic>
        <p:nvPicPr>
          <p:cNvPr id="4" name="Picture 3" descr="Screen Shot 2014-11-28 at 11.32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069" y="2065866"/>
            <a:ext cx="4619931" cy="303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093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Electromagnetism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04999"/>
            <a:ext cx="8001000" cy="451273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Moving electric charges are surrounded by magnetic fields </a:t>
            </a:r>
          </a:p>
          <a:p>
            <a:r>
              <a:rPr lang="en-US" dirty="0" smtClean="0"/>
              <a:t>The interactions between moving electric charges and magnets led scientists to realize that electric force and magnetic force are part of the same force, called electromagnetic force</a:t>
            </a:r>
          </a:p>
          <a:p>
            <a:r>
              <a:rPr lang="en-US" b="1" u="sng" dirty="0" smtClean="0"/>
              <a:t>Electromagnetic force </a:t>
            </a:r>
            <a:r>
              <a:rPr lang="en-US" dirty="0" smtClean="0"/>
              <a:t>is the attractive or repulsive force between electric charges and magnets </a:t>
            </a:r>
          </a:p>
          <a:p>
            <a:r>
              <a:rPr lang="en-US" dirty="0" smtClean="0"/>
              <a:t>The interaction between electric charges and magnets is called </a:t>
            </a:r>
            <a:r>
              <a:rPr lang="en-US" b="1" u="sng" dirty="0" smtClean="0"/>
              <a:t>electromagnetism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Electromagnetism is what makes magnets so useful</a:t>
            </a:r>
          </a:p>
          <a:p>
            <a:pPr lvl="1"/>
            <a:r>
              <a:rPr lang="en-US" dirty="0" smtClean="0"/>
              <a:t>Many devices, like MP3 players, operate because of these interactions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228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Electromagnets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905000"/>
            <a:ext cx="8001000" cy="4597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magnetic field around a current carrying wire can be made stronger by changing the shape of the wire</a:t>
            </a:r>
          </a:p>
          <a:p>
            <a:r>
              <a:rPr lang="en-US" dirty="0" smtClean="0"/>
              <a:t>When there is a current in a wire loop, the magnetic field inside the loop is stronger than the field around a straight wire</a:t>
            </a:r>
          </a:p>
          <a:p>
            <a:r>
              <a:rPr lang="en-US" dirty="0" smtClean="0"/>
              <a:t>A single wire wrapped into a cylindrical wire coil is called a </a:t>
            </a:r>
            <a:r>
              <a:rPr lang="en-US" b="1" u="sng" dirty="0" smtClean="0"/>
              <a:t>solenoid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The magnetic field inside a solenoid is stronger than the field in a single loop</a:t>
            </a:r>
          </a:p>
          <a:p>
            <a:pPr lvl="1"/>
            <a:r>
              <a:rPr lang="en-US" dirty="0" smtClean="0"/>
              <a:t>The magnetic field around each loop in the solenoid adds together to form a field.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069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Electromagnets cont.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683809"/>
            <a:ext cx="8001000" cy="2938991"/>
          </a:xfrm>
        </p:spPr>
        <p:txBody>
          <a:bodyPr/>
          <a:lstStyle/>
          <a:p>
            <a:r>
              <a:rPr lang="en-US" dirty="0" smtClean="0"/>
              <a:t>An </a:t>
            </a:r>
            <a:r>
              <a:rPr lang="en-US" b="1" u="sng" dirty="0" smtClean="0"/>
              <a:t>electromagnet</a:t>
            </a:r>
            <a:r>
              <a:rPr lang="en-US" dirty="0" smtClean="0"/>
              <a:t> is a temporary magnet created when there is a current in a wire coil. </a:t>
            </a:r>
          </a:p>
          <a:p>
            <a:r>
              <a:rPr lang="en-US" dirty="0" smtClean="0"/>
              <a:t>Often, the current carrying coil is wrapped around an iron core. The coil’s magnetic field temporarily magnetizes the iron core </a:t>
            </a:r>
            <a:endParaRPr lang="en-US" dirty="0"/>
          </a:p>
        </p:txBody>
      </p:sp>
      <p:pic>
        <p:nvPicPr>
          <p:cNvPr id="4" name="Picture 3" descr="Screen Shot 2014-11-28 at 11.48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34" y="4012062"/>
            <a:ext cx="7014633" cy="284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42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Properties of Electromagnets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electromagnet behaves like any other magnet when there is a current in the solenoid</a:t>
            </a:r>
          </a:p>
          <a:p>
            <a:r>
              <a:rPr lang="en-US" dirty="0" smtClean="0"/>
              <a:t>One end is the north pole, and the other end is the south pole</a:t>
            </a:r>
          </a:p>
          <a:p>
            <a:r>
              <a:rPr lang="en-US" dirty="0" smtClean="0"/>
              <a:t>If placed in a magnetic field, an electromagnet will align itself along the magnetic field lines </a:t>
            </a:r>
          </a:p>
          <a:p>
            <a:r>
              <a:rPr lang="en-US" dirty="0" smtClean="0"/>
              <a:t>Electromagnets are useful because their magnetic properties can be controlled by the user </a:t>
            </a:r>
          </a:p>
        </p:txBody>
      </p:sp>
    </p:spTree>
    <p:extLst>
      <p:ext uri="{BB962C8B-B14F-4D97-AF65-F5344CB8AC3E}">
        <p14:creationId xmlns:p14="http://schemas.microsoft.com/office/powerpoint/2010/main" val="2718092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an Electromagnet Rotate</a:t>
            </a:r>
            <a:endParaRPr lang="en-US" dirty="0"/>
          </a:p>
        </p:txBody>
      </p:sp>
      <p:pic>
        <p:nvPicPr>
          <p:cNvPr id="4" name="Content Placeholder 3" descr="Screen Shot 2014-11-29 at 1.56.14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962" b="-5962"/>
          <a:stretch>
            <a:fillRect/>
          </a:stretch>
        </p:blipFill>
        <p:spPr>
          <a:xfrm>
            <a:off x="192851" y="1904999"/>
            <a:ext cx="8873539" cy="4563534"/>
          </a:xfrm>
        </p:spPr>
      </p:pic>
    </p:spTree>
    <p:extLst>
      <p:ext uri="{BB962C8B-B14F-4D97-AF65-F5344CB8AC3E}">
        <p14:creationId xmlns:p14="http://schemas.microsoft.com/office/powerpoint/2010/main" val="3015312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ravelogue">
  <a:themeElements>
    <a:clrScheme name="Travelogue">
      <a:dk1>
        <a:sysClr val="windowText" lastClr="000000"/>
      </a:dk1>
      <a:lt1>
        <a:srgbClr val="EAC968"/>
      </a:lt1>
      <a:dk2>
        <a:srgbClr val="2A2515"/>
      </a:dk2>
      <a:lt2>
        <a:srgbClr val="82682C"/>
      </a:lt2>
      <a:accent1>
        <a:srgbClr val="B74D21"/>
      </a:accent1>
      <a:accent2>
        <a:srgbClr val="A32323"/>
      </a:accent2>
      <a:accent3>
        <a:srgbClr val="4576A3"/>
      </a:accent3>
      <a:accent4>
        <a:srgbClr val="615D9A"/>
      </a:accent4>
      <a:accent5>
        <a:srgbClr val="67924B"/>
      </a:accent5>
      <a:accent6>
        <a:srgbClr val="BF7B1B"/>
      </a:accent6>
      <a:hlink>
        <a:srgbClr val="99350B"/>
      </a:hlink>
      <a:folHlink>
        <a:srgbClr val="785140"/>
      </a:folHlink>
    </a:clrScheme>
    <a:fontScheme name="Travelogue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Travelogu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130000"/>
              </a:schemeClr>
              <a:schemeClr val="phClr">
                <a:tint val="80000"/>
                <a:satMod val="150000"/>
              </a:schemeClr>
            </a:duotone>
          </a:blip>
          <a:tile tx="0" ty="0" sx="50000" sy="5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6600000" sx="102000" sy="102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88900" dist="63500" dir="2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sunset" dir="t">
              <a:rot lat="0" lon="0" rev="4200000"/>
            </a:lightRig>
          </a:scene3d>
          <a:sp3d>
            <a:bevelT w="635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0000"/>
                <a:hueMod val="85000"/>
                <a:satMod val="300000"/>
                <a:lumMod val="100000"/>
              </a:schemeClr>
            </a:gs>
            <a:gs pos="40000">
              <a:schemeClr val="phClr">
                <a:tint val="45000"/>
                <a:shade val="99000"/>
                <a:hueMod val="95000"/>
                <a:satMod val="300000"/>
                <a:lumMod val="100000"/>
              </a:schemeClr>
            </a:gs>
            <a:gs pos="100000">
              <a:schemeClr val="phClr">
                <a:shade val="20000"/>
                <a:hueMod val="95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70000"/>
                <a:satMod val="2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Travelogue.thmx</Template>
  <TotalTime>2235</TotalTime>
  <Words>726</Words>
  <Application>Microsoft Macintosh PowerPoint</Application>
  <PresentationFormat>On-screen Show (4:3)</PresentationFormat>
  <Paragraphs>61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Travelogue</vt:lpstr>
      <vt:lpstr>Electricity and Magnetism</vt:lpstr>
      <vt:lpstr>CYO Vocab Foldable</vt:lpstr>
      <vt:lpstr>How It Was Discovered</vt:lpstr>
      <vt:lpstr>Electric Current and Magnetism</vt:lpstr>
      <vt:lpstr>Electromagnetism</vt:lpstr>
      <vt:lpstr>Electromagnets</vt:lpstr>
      <vt:lpstr>Electromagnets cont. </vt:lpstr>
      <vt:lpstr>Properties of Electromagnets</vt:lpstr>
      <vt:lpstr>Making an Electromagnet Rotate</vt:lpstr>
      <vt:lpstr>Using Electromagnets</vt:lpstr>
      <vt:lpstr>Speakers</vt:lpstr>
      <vt:lpstr>Galvanometers</vt:lpstr>
      <vt:lpstr>Galvanometers</vt:lpstr>
      <vt:lpstr>Electric Motors</vt:lpstr>
      <vt:lpstr>Simple Electric Motors</vt:lpstr>
      <vt:lpstr>Simple Electric Motors cont.</vt:lpstr>
      <vt:lpstr>Making the Motor Spin </vt:lpstr>
      <vt:lpstr>Assignment</vt:lpstr>
      <vt:lpstr>Wrap Up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Electricity and Magnetism</dc:title>
  <dc:creator>Michaine Purvis</dc:creator>
  <cp:lastModifiedBy>Michaine Purvis</cp:lastModifiedBy>
  <cp:revision>14</cp:revision>
  <cp:lastPrinted>2014-12-02T14:02:38Z</cp:lastPrinted>
  <dcterms:created xsi:type="dcterms:W3CDTF">2014-11-29T05:21:04Z</dcterms:created>
  <dcterms:modified xsi:type="dcterms:W3CDTF">2017-04-12T18:42:00Z</dcterms:modified>
</cp:coreProperties>
</file>